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335" r:id="rId6"/>
    <p:sldId id="336" r:id="rId7"/>
    <p:sldId id="338" r:id="rId8"/>
    <p:sldId id="339" r:id="rId9"/>
    <p:sldId id="341" r:id="rId10"/>
    <p:sldId id="340" r:id="rId11"/>
    <p:sldId id="342" r:id="rId12"/>
    <p:sldId id="10689" r:id="rId13"/>
    <p:sldId id="106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AB87C7-DEAA-4FB0-A4B3-47D3E80C3BF7}" v="1" dt="2022-11-15T12:22:04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2DABA-5ACB-4941-91DB-E3FEBE7C5D2C}" type="datetimeFigureOut">
              <a:rPr lang="en-GB" smtClean="0"/>
              <a:t>04/02/2023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F31E9-CBCA-41BA-9A3C-374505450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4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C670D-DD54-41DB-845A-E575A07F082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5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5562C1B-5506-44F0-91D5-AD320CE61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05" y="1537980"/>
            <a:ext cx="3351778" cy="92039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FC49344-1E5F-48C9-8ABC-89E4519DE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5700555" y="399950"/>
            <a:ext cx="2929923" cy="288491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0572597-7ABF-4E04-9845-6AF0FAF64E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8026885" y="2174412"/>
            <a:ext cx="4350471" cy="4283639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A68C3CA-D0BB-4360-B137-13F9B21BFE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8771" y="4142535"/>
            <a:ext cx="2646522" cy="624873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947C9A83-1B78-420C-A635-D6648BB2F644}"/>
              </a:ext>
            </a:extLst>
          </p:cNvPr>
          <p:cNvSpPr txBox="1">
            <a:spLocks/>
          </p:cNvSpPr>
          <p:nvPr userDrawn="1"/>
        </p:nvSpPr>
        <p:spPr>
          <a:xfrm>
            <a:off x="999067" y="5384068"/>
            <a:ext cx="2168526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 dirty="0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Company Classification: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8A69A56-7846-41B1-AF40-AA97ADB3BCE7}"/>
              </a:ext>
            </a:extLst>
          </p:cNvPr>
          <p:cNvSpPr txBox="1">
            <a:spLocks/>
          </p:cNvSpPr>
          <p:nvPr userDrawn="1"/>
        </p:nvSpPr>
        <p:spPr>
          <a:xfrm>
            <a:off x="1013178" y="5017835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 dirty="0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Date: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D2E0965-7343-4F64-9809-2FE99CC67C67}"/>
              </a:ext>
            </a:extLst>
          </p:cNvPr>
          <p:cNvSpPr txBox="1">
            <a:spLocks/>
          </p:cNvSpPr>
          <p:nvPr userDrawn="1"/>
        </p:nvSpPr>
        <p:spPr>
          <a:xfrm>
            <a:off x="999067" y="4651602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 dirty="0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Presented By: 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7665C1D-3347-4144-999F-D8622122FD74}"/>
              </a:ext>
            </a:extLst>
          </p:cNvPr>
          <p:cNvSpPr/>
          <p:nvPr userDrawn="1"/>
        </p:nvSpPr>
        <p:spPr>
          <a:xfrm>
            <a:off x="1065305" y="2914389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7E72A7-113D-49BE-9564-359DEB93A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173" y="2824665"/>
            <a:ext cx="3486923" cy="920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E33752D-1464-4C8F-8FAF-CB5CFD83A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2449" y="3744913"/>
            <a:ext cx="3486923" cy="3889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F73D528-9F32-429E-990D-E2D6919932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1726" y="4624270"/>
            <a:ext cx="2997647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E76CEC3-495B-4F7F-AEDF-E855D3B45A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9543" y="4962472"/>
            <a:ext cx="3729830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80B5BA7C-AADB-4C41-B258-56F50B5992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98354" y="5310081"/>
            <a:ext cx="2211020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B910F5C-EB3E-469D-9DE7-3345753442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08347" y="1395244"/>
            <a:ext cx="3844261" cy="377924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8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30115C4D-8B07-4AB2-9400-8B1E57B6F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7" b="8373"/>
          <a:stretch/>
        </p:blipFill>
        <p:spPr>
          <a:xfrm>
            <a:off x="-12192" y="9000"/>
            <a:ext cx="12204191" cy="6852202"/>
          </a:xfrm>
          <a:prstGeom prst="rect">
            <a:avLst/>
          </a:prstGeom>
        </p:spPr>
      </p:pic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70143A36-4738-46DC-B190-6CC623E6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0D3351-52A3-45B3-AB06-D0C34074BB1B}"/>
              </a:ext>
            </a:extLst>
          </p:cNvPr>
          <p:cNvSpPr/>
          <p:nvPr userDrawn="1"/>
        </p:nvSpPr>
        <p:spPr>
          <a:xfrm flipH="1" flipV="1">
            <a:off x="-12193" y="2270"/>
            <a:ext cx="12204191" cy="6864403"/>
          </a:xfrm>
          <a:prstGeom prst="rect">
            <a:avLst/>
          </a:prstGeom>
          <a:gradFill>
            <a:gsLst>
              <a:gs pos="0">
                <a:srgbClr val="00948F">
                  <a:alpha val="90000"/>
                </a:srgbClr>
              </a:gs>
              <a:gs pos="100000">
                <a:srgbClr val="05D1A3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Picture 3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B1968B0-4CEC-47DE-84A1-621AD28C9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53" y="6256709"/>
            <a:ext cx="1329661" cy="36512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6B7C13F-AEA9-4B2E-84E3-88E7016A6A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212798" y="-205162"/>
            <a:ext cx="3515123" cy="346112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602D330-4232-4ED2-A903-87CC74BECA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38413" y="799719"/>
            <a:ext cx="2093808" cy="49437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FAAB7B4-89CD-44FE-BC1B-2EE1E186CEC9}"/>
              </a:ext>
            </a:extLst>
          </p:cNvPr>
          <p:cNvSpPr txBox="1"/>
          <p:nvPr userDrawn="1"/>
        </p:nvSpPr>
        <p:spPr>
          <a:xfrm>
            <a:off x="7365074" y="4614411"/>
            <a:ext cx="2125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ea typeface="Roboto" panose="02000000000000000000" pitchFamily="2" charset="0"/>
                <a:cs typeface="Calibri Light" panose="020F0302020204030204" pitchFamily="34" charset="0"/>
              </a:rPr>
              <a:t>Ireland HQ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Millennium House, Millennium Walkway, Dublin 1, D01 F5P8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+353 1 865 7800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info@version1.com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B1585A-F3A5-4349-9FED-DF0909B4C3D8}"/>
              </a:ext>
            </a:extLst>
          </p:cNvPr>
          <p:cNvSpPr txBox="1"/>
          <p:nvPr userDrawn="1"/>
        </p:nvSpPr>
        <p:spPr>
          <a:xfrm>
            <a:off x="9490837" y="4617655"/>
            <a:ext cx="255538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UK HQ</a:t>
            </a:r>
          </a:p>
          <a:p>
            <a:pPr>
              <a:lnSpc>
                <a:spcPct val="100000"/>
              </a:lnSpc>
            </a:pPr>
            <a:endParaRPr lang="en-US" sz="1200" b="1" dirty="0">
              <a:solidFill>
                <a:schemeClr val="bg1"/>
              </a:solidFill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Fleet House, 1st Floor, 8-12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New Bridge Street, London, EC4V 6AL</a:t>
            </a: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  +44 203 859 4790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  info@version1.com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EAC7A1-35B6-4ADC-8410-2FEBF9A06047}"/>
              </a:ext>
            </a:extLst>
          </p:cNvPr>
          <p:cNvSpPr txBox="1"/>
          <p:nvPr userDrawn="1"/>
        </p:nvSpPr>
        <p:spPr>
          <a:xfrm>
            <a:off x="4442917" y="4617655"/>
            <a:ext cx="2855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India HQ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spc="5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Nakshatra, No.25, 100 Feet Road, 3</a:t>
            </a:r>
            <a:r>
              <a:rPr lang="en-GB" sz="1200" spc="5" baseline="300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rd</a:t>
            </a:r>
            <a:r>
              <a:rPr lang="en-GB" sz="1200" spc="5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 Stage Banashankari, Bengaluru -560085</a:t>
            </a:r>
            <a:endParaRPr lang="en-GB" sz="12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+91 (80) 4853 - 8698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info@version1.com</a:t>
            </a:r>
          </a:p>
        </p:txBody>
      </p:sp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8785D808-B573-4A33-9AF4-58F7FAD2DAA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91" y="737946"/>
            <a:ext cx="2323365" cy="1560837"/>
          </a:xfrm>
          <a:prstGeom prst="rect">
            <a:avLst/>
          </a:prstGeom>
        </p:spPr>
      </p:pic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EDCFB88F-0692-4E1D-8597-5E1F4666FE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7616" y="2725584"/>
            <a:ext cx="3125690" cy="849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6D5C1E8-1D14-4BA2-8302-F77B676667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304" y="4654526"/>
            <a:ext cx="3157884" cy="1528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0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8669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888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3174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7940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018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867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53770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09927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0053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1FA4A3B0-0A99-478A-BD3D-3C6982137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667" r="-1" b="12563"/>
          <a:stretch/>
        </p:blipFill>
        <p:spPr>
          <a:xfrm>
            <a:off x="0" y="0"/>
            <a:ext cx="12204192" cy="686440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0634A3B-7D5F-478C-AAB2-2C2CA578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F5C52-C700-4532-8D6D-6829AB3A9E8E}"/>
              </a:ext>
            </a:extLst>
          </p:cNvPr>
          <p:cNvSpPr/>
          <p:nvPr userDrawn="1"/>
        </p:nvSpPr>
        <p:spPr>
          <a:xfrm flipH="1" flipV="1">
            <a:off x="1" y="-6403"/>
            <a:ext cx="12204191" cy="6864403"/>
          </a:xfrm>
          <a:prstGeom prst="rect">
            <a:avLst/>
          </a:prstGeom>
          <a:gradFill>
            <a:gsLst>
              <a:gs pos="0">
                <a:srgbClr val="00948F">
                  <a:alpha val="90000"/>
                </a:srgbClr>
              </a:gs>
              <a:gs pos="100000">
                <a:srgbClr val="05D1A3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940151A-C77B-46CB-9968-C586A3FCD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2" y="1396106"/>
            <a:ext cx="2229192" cy="612136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7CDDE14-3704-4D2A-BD00-13896A4B5552}"/>
              </a:ext>
            </a:extLst>
          </p:cNvPr>
          <p:cNvSpPr/>
          <p:nvPr userDrawn="1"/>
        </p:nvSpPr>
        <p:spPr>
          <a:xfrm>
            <a:off x="1068885" y="2884300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0C1DEC-3A33-4F66-81A4-58E75106A04B}"/>
              </a:ext>
            </a:extLst>
          </p:cNvPr>
          <p:cNvSpPr txBox="1">
            <a:spLocks/>
          </p:cNvSpPr>
          <p:nvPr userDrawn="1"/>
        </p:nvSpPr>
        <p:spPr>
          <a:xfrm>
            <a:off x="1822174" y="2824665"/>
            <a:ext cx="3127513" cy="920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37194A18-9F5D-4B9E-B735-EF0D0BE755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2450" y="3744913"/>
            <a:ext cx="3486923" cy="3889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7EEFF32-26FB-4821-9877-57FA91D44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2450" y="2884301"/>
            <a:ext cx="3486923" cy="830284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2AD45020-EE10-4A82-ACE0-F98B64C9A2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212798" y="-205162"/>
            <a:ext cx="3515123" cy="346112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43EFF8E-A2A7-42FE-9395-90F5A69A94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376506" y="799718"/>
            <a:ext cx="2093808" cy="4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91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87168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1898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83804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638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Right Aligh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7FD6E61-63A4-46DB-A85B-8241969E5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-120741" y="3248177"/>
            <a:ext cx="4086026" cy="402325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5E4CABA-6D05-4F85-8B77-9769C29E8EF9}"/>
              </a:ext>
            </a:extLst>
          </p:cNvPr>
          <p:cNvSpPr/>
          <p:nvPr userDrawn="1"/>
        </p:nvSpPr>
        <p:spPr>
          <a:xfrm>
            <a:off x="6807740" y="0"/>
            <a:ext cx="4728121" cy="2279650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4B07D45F-6CD5-4CC5-A5B4-8EBFBD30FFCA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3DFE2F-49A0-478F-804A-14F9A368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C9D500-A322-4DDB-A797-E0A40BBF4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3F71E0B-E2AC-41CF-A107-D9C5329935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90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D36DF6F-9A29-40B8-B70F-F98F53F5A6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013" y="4238625"/>
            <a:ext cx="3449637" cy="1754188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Slide Heading Here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B59C79-3EF9-4D0C-8DCD-D96B61808863}"/>
              </a:ext>
            </a:extLst>
          </p:cNvPr>
          <p:cNvSpPr/>
          <p:nvPr userDrawn="1"/>
        </p:nvSpPr>
        <p:spPr>
          <a:xfrm>
            <a:off x="2362200" y="0"/>
            <a:ext cx="9829800" cy="4158963"/>
          </a:xfrm>
          <a:custGeom>
            <a:avLst/>
            <a:gdLst>
              <a:gd name="connsiteX0" fmla="*/ 253487 w 9483212"/>
              <a:gd name="connsiteY0" fmla="*/ 0 h 4362920"/>
              <a:gd name="connsiteX1" fmla="*/ 82037 w 9483212"/>
              <a:gd name="connsiteY1" fmla="*/ 542925 h 4362920"/>
              <a:gd name="connsiteX2" fmla="*/ 2101337 w 9483212"/>
              <a:gd name="connsiteY2" fmla="*/ 4010025 h 4362920"/>
              <a:gd name="connsiteX3" fmla="*/ 3091937 w 9483212"/>
              <a:gd name="connsiteY3" fmla="*/ 4362450 h 4362920"/>
              <a:gd name="connsiteX4" fmla="*/ 8378312 w 9483212"/>
              <a:gd name="connsiteY4" fmla="*/ 3933825 h 4362920"/>
              <a:gd name="connsiteX5" fmla="*/ 9483212 w 9483212"/>
              <a:gd name="connsiteY5" fmla="*/ 3267075 h 4362920"/>
              <a:gd name="connsiteX6" fmla="*/ 9483212 w 9483212"/>
              <a:gd name="connsiteY6" fmla="*/ 0 h 4362920"/>
              <a:gd name="connsiteX7" fmla="*/ 253487 w 9483212"/>
              <a:gd name="connsiteY7" fmla="*/ 0 h 4362920"/>
              <a:gd name="connsiteX0" fmla="*/ 253487 w 9483212"/>
              <a:gd name="connsiteY0" fmla="*/ 0 h 4363358"/>
              <a:gd name="connsiteX1" fmla="*/ 82037 w 9483212"/>
              <a:gd name="connsiteY1" fmla="*/ 542925 h 4363358"/>
              <a:gd name="connsiteX2" fmla="*/ 2101337 w 9483212"/>
              <a:gd name="connsiteY2" fmla="*/ 4010025 h 4363358"/>
              <a:gd name="connsiteX3" fmla="*/ 3091937 w 9483212"/>
              <a:gd name="connsiteY3" fmla="*/ 4362450 h 4363358"/>
              <a:gd name="connsiteX4" fmla="*/ 8378312 w 9483212"/>
              <a:gd name="connsiteY4" fmla="*/ 3933825 h 4363358"/>
              <a:gd name="connsiteX5" fmla="*/ 9483212 w 9483212"/>
              <a:gd name="connsiteY5" fmla="*/ 3267075 h 4363358"/>
              <a:gd name="connsiteX6" fmla="*/ 9483212 w 9483212"/>
              <a:gd name="connsiteY6" fmla="*/ 0 h 4363358"/>
              <a:gd name="connsiteX7" fmla="*/ 253487 w 9483212"/>
              <a:gd name="connsiteY7" fmla="*/ 0 h 4363358"/>
              <a:gd name="connsiteX0" fmla="*/ 253487 w 9483212"/>
              <a:gd name="connsiteY0" fmla="*/ 0 h 4363282"/>
              <a:gd name="connsiteX1" fmla="*/ 82037 w 9483212"/>
              <a:gd name="connsiteY1" fmla="*/ 542925 h 4363282"/>
              <a:gd name="connsiteX2" fmla="*/ 2101337 w 9483212"/>
              <a:gd name="connsiteY2" fmla="*/ 4010025 h 4363282"/>
              <a:gd name="connsiteX3" fmla="*/ 3091937 w 9483212"/>
              <a:gd name="connsiteY3" fmla="*/ 4362450 h 4363282"/>
              <a:gd name="connsiteX4" fmla="*/ 8378312 w 9483212"/>
              <a:gd name="connsiteY4" fmla="*/ 3933825 h 4363282"/>
              <a:gd name="connsiteX5" fmla="*/ 9483212 w 9483212"/>
              <a:gd name="connsiteY5" fmla="*/ 3267075 h 4363282"/>
              <a:gd name="connsiteX6" fmla="*/ 9483212 w 9483212"/>
              <a:gd name="connsiteY6" fmla="*/ 0 h 4363282"/>
              <a:gd name="connsiteX7" fmla="*/ 253487 w 9483212"/>
              <a:gd name="connsiteY7" fmla="*/ 0 h 4363282"/>
              <a:gd name="connsiteX0" fmla="*/ 253487 w 9483212"/>
              <a:gd name="connsiteY0" fmla="*/ 0 h 4362860"/>
              <a:gd name="connsiteX1" fmla="*/ 82037 w 9483212"/>
              <a:gd name="connsiteY1" fmla="*/ 542925 h 4362860"/>
              <a:gd name="connsiteX2" fmla="*/ 2101337 w 9483212"/>
              <a:gd name="connsiteY2" fmla="*/ 4010025 h 4362860"/>
              <a:gd name="connsiteX3" fmla="*/ 3091937 w 9483212"/>
              <a:gd name="connsiteY3" fmla="*/ 4362450 h 4362860"/>
              <a:gd name="connsiteX4" fmla="*/ 8378312 w 9483212"/>
              <a:gd name="connsiteY4" fmla="*/ 3933825 h 4362860"/>
              <a:gd name="connsiteX5" fmla="*/ 9483212 w 9483212"/>
              <a:gd name="connsiteY5" fmla="*/ 3267075 h 4362860"/>
              <a:gd name="connsiteX6" fmla="*/ 9483212 w 9483212"/>
              <a:gd name="connsiteY6" fmla="*/ 0 h 4362860"/>
              <a:gd name="connsiteX7" fmla="*/ 253487 w 9483212"/>
              <a:gd name="connsiteY7" fmla="*/ 0 h 4362860"/>
              <a:gd name="connsiteX0" fmla="*/ 253487 w 9483212"/>
              <a:gd name="connsiteY0" fmla="*/ 0 h 4362450"/>
              <a:gd name="connsiteX1" fmla="*/ 82037 w 9483212"/>
              <a:gd name="connsiteY1" fmla="*/ 542925 h 4362450"/>
              <a:gd name="connsiteX2" fmla="*/ 3091937 w 9483212"/>
              <a:gd name="connsiteY2" fmla="*/ 4362450 h 4362450"/>
              <a:gd name="connsiteX3" fmla="*/ 8378312 w 9483212"/>
              <a:gd name="connsiteY3" fmla="*/ 3933825 h 4362450"/>
              <a:gd name="connsiteX4" fmla="*/ 9483212 w 9483212"/>
              <a:gd name="connsiteY4" fmla="*/ 3267075 h 4362450"/>
              <a:gd name="connsiteX5" fmla="*/ 9483212 w 9483212"/>
              <a:gd name="connsiteY5" fmla="*/ 0 h 4362450"/>
              <a:gd name="connsiteX6" fmla="*/ 253487 w 9483212"/>
              <a:gd name="connsiteY6" fmla="*/ 0 h 4362450"/>
              <a:gd name="connsiteX0" fmla="*/ 253487 w 9483212"/>
              <a:gd name="connsiteY0" fmla="*/ 0 h 4362937"/>
              <a:gd name="connsiteX1" fmla="*/ 82037 w 9483212"/>
              <a:gd name="connsiteY1" fmla="*/ 542925 h 4362937"/>
              <a:gd name="connsiteX2" fmla="*/ 3091937 w 9483212"/>
              <a:gd name="connsiteY2" fmla="*/ 4362450 h 4362937"/>
              <a:gd name="connsiteX3" fmla="*/ 8378312 w 9483212"/>
              <a:gd name="connsiteY3" fmla="*/ 3933825 h 4362937"/>
              <a:gd name="connsiteX4" fmla="*/ 9483212 w 9483212"/>
              <a:gd name="connsiteY4" fmla="*/ 3267075 h 4362937"/>
              <a:gd name="connsiteX5" fmla="*/ 9483212 w 9483212"/>
              <a:gd name="connsiteY5" fmla="*/ 0 h 4362937"/>
              <a:gd name="connsiteX6" fmla="*/ 253487 w 9483212"/>
              <a:gd name="connsiteY6" fmla="*/ 0 h 4362937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78775"/>
              <a:gd name="connsiteX1" fmla="*/ 82037 w 9483212"/>
              <a:gd name="connsiteY1" fmla="*/ 542925 h 4378775"/>
              <a:gd name="connsiteX2" fmla="*/ 3091937 w 9483212"/>
              <a:gd name="connsiteY2" fmla="*/ 4362450 h 4378775"/>
              <a:gd name="connsiteX3" fmla="*/ 8378312 w 9483212"/>
              <a:gd name="connsiteY3" fmla="*/ 3933825 h 4378775"/>
              <a:gd name="connsiteX4" fmla="*/ 9483212 w 9483212"/>
              <a:gd name="connsiteY4" fmla="*/ 3267075 h 4378775"/>
              <a:gd name="connsiteX5" fmla="*/ 9483212 w 9483212"/>
              <a:gd name="connsiteY5" fmla="*/ 0 h 4378775"/>
              <a:gd name="connsiteX6" fmla="*/ 253487 w 9483212"/>
              <a:gd name="connsiteY6" fmla="*/ 0 h 437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3212" h="4378775">
                <a:moveTo>
                  <a:pt x="253487" y="0"/>
                </a:moveTo>
                <a:cubicBezTo>
                  <a:pt x="71718" y="73025"/>
                  <a:pt x="-110050" y="146050"/>
                  <a:pt x="82037" y="542925"/>
                </a:cubicBezTo>
                <a:cubicBezTo>
                  <a:pt x="971037" y="1803400"/>
                  <a:pt x="2304537" y="4403725"/>
                  <a:pt x="3091937" y="4362450"/>
                </a:cubicBezTo>
                <a:cubicBezTo>
                  <a:pt x="3349342" y="4453732"/>
                  <a:pt x="6258205" y="4141787"/>
                  <a:pt x="8378312" y="3933825"/>
                </a:cubicBezTo>
                <a:cubicBezTo>
                  <a:pt x="8860912" y="3902075"/>
                  <a:pt x="9324462" y="3851275"/>
                  <a:pt x="9483212" y="3267075"/>
                </a:cubicBezTo>
                <a:lnTo>
                  <a:pt x="9483212" y="0"/>
                </a:lnTo>
                <a:lnTo>
                  <a:pt x="253487" y="0"/>
                </a:lnTo>
                <a:close/>
              </a:path>
            </a:pathLst>
          </a:custGeom>
          <a:solidFill>
            <a:srgbClr val="05D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EF19852-94A0-46E7-8766-94C7145256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03355" y="0"/>
            <a:ext cx="9688643" cy="4092405"/>
          </a:xfrm>
          <a:custGeom>
            <a:avLst/>
            <a:gdLst>
              <a:gd name="connsiteX0" fmla="*/ 258979 w 9688643"/>
              <a:gd name="connsiteY0" fmla="*/ 0 h 4092405"/>
              <a:gd name="connsiteX1" fmla="*/ 9688643 w 9688643"/>
              <a:gd name="connsiteY1" fmla="*/ 0 h 4092405"/>
              <a:gd name="connsiteX2" fmla="*/ 9688643 w 9688643"/>
              <a:gd name="connsiteY2" fmla="*/ 3053409 h 4092405"/>
              <a:gd name="connsiteX3" fmla="*/ 8559808 w 9688643"/>
              <a:gd name="connsiteY3" fmla="*/ 3676554 h 4092405"/>
              <a:gd name="connsiteX4" fmla="*/ 3158917 w 9688643"/>
              <a:gd name="connsiteY4" fmla="*/ 4077147 h 4092405"/>
              <a:gd name="connsiteX5" fmla="*/ 83815 w 9688643"/>
              <a:gd name="connsiteY5" fmla="*/ 507418 h 4092405"/>
              <a:gd name="connsiteX6" fmla="*/ 258979 w 9688643"/>
              <a:gd name="connsiteY6" fmla="*/ 0 h 40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8643" h="4092405">
                <a:moveTo>
                  <a:pt x="258979" y="0"/>
                </a:moveTo>
                <a:lnTo>
                  <a:pt x="9688643" y="0"/>
                </a:lnTo>
                <a:lnTo>
                  <a:pt x="9688643" y="3053409"/>
                </a:lnTo>
                <a:cubicBezTo>
                  <a:pt x="9526454" y="3599403"/>
                  <a:pt x="9052862" y="3646880"/>
                  <a:pt x="8559808" y="3676554"/>
                </a:cubicBezTo>
                <a:cubicBezTo>
                  <a:pt x="6393774" y="3870915"/>
                  <a:pt x="3421898" y="4162459"/>
                  <a:pt x="3158917" y="4077147"/>
                </a:cubicBezTo>
                <a:cubicBezTo>
                  <a:pt x="2354459" y="4115722"/>
                  <a:pt x="992073" y="1685458"/>
                  <a:pt x="83815" y="507418"/>
                </a:cubicBezTo>
                <a:cubicBezTo>
                  <a:pt x="-112434" y="136498"/>
                  <a:pt x="73272" y="68249"/>
                  <a:pt x="2589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85B8D52-E757-4908-83CF-E7A6F9D1B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3261651" y="1561419"/>
            <a:ext cx="4086026" cy="402325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E9B4D28-87DE-4985-AC78-C3157E4FC8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450" y="4944430"/>
            <a:ext cx="6775450" cy="104838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53C42-5A30-4A12-A4D7-F49B46BD308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305D2-A438-49F2-A7F4-9CFFD6EFB2A9}" type="datetimeFigureOut">
              <a:rPr lang="en-GB" smtClean="0"/>
              <a:t>04/02/2023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F1918-EA7A-45C8-BA7F-61005BFF61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0DACF-2CA7-490C-BE89-A813AC4178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0593E3-62ED-4E48-B708-C05E51862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4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d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3DC115A-78CE-48AA-9C35-49F4F93D8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013" y="4238625"/>
            <a:ext cx="3449637" cy="1754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Image Slide</a:t>
            </a:r>
          </a:p>
          <a:p>
            <a:pPr lvl="0"/>
            <a:r>
              <a:rPr lang="en-GB"/>
              <a:t>Do not delete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AA6366-A12E-4846-AC5C-80E053D6B7D7}"/>
              </a:ext>
            </a:extLst>
          </p:cNvPr>
          <p:cNvSpPr/>
          <p:nvPr userDrawn="1"/>
        </p:nvSpPr>
        <p:spPr>
          <a:xfrm>
            <a:off x="2362200" y="0"/>
            <a:ext cx="9829800" cy="4158963"/>
          </a:xfrm>
          <a:custGeom>
            <a:avLst/>
            <a:gdLst>
              <a:gd name="connsiteX0" fmla="*/ 253487 w 9483212"/>
              <a:gd name="connsiteY0" fmla="*/ 0 h 4362920"/>
              <a:gd name="connsiteX1" fmla="*/ 82037 w 9483212"/>
              <a:gd name="connsiteY1" fmla="*/ 542925 h 4362920"/>
              <a:gd name="connsiteX2" fmla="*/ 2101337 w 9483212"/>
              <a:gd name="connsiteY2" fmla="*/ 4010025 h 4362920"/>
              <a:gd name="connsiteX3" fmla="*/ 3091937 w 9483212"/>
              <a:gd name="connsiteY3" fmla="*/ 4362450 h 4362920"/>
              <a:gd name="connsiteX4" fmla="*/ 8378312 w 9483212"/>
              <a:gd name="connsiteY4" fmla="*/ 3933825 h 4362920"/>
              <a:gd name="connsiteX5" fmla="*/ 9483212 w 9483212"/>
              <a:gd name="connsiteY5" fmla="*/ 3267075 h 4362920"/>
              <a:gd name="connsiteX6" fmla="*/ 9483212 w 9483212"/>
              <a:gd name="connsiteY6" fmla="*/ 0 h 4362920"/>
              <a:gd name="connsiteX7" fmla="*/ 253487 w 9483212"/>
              <a:gd name="connsiteY7" fmla="*/ 0 h 4362920"/>
              <a:gd name="connsiteX0" fmla="*/ 253487 w 9483212"/>
              <a:gd name="connsiteY0" fmla="*/ 0 h 4363358"/>
              <a:gd name="connsiteX1" fmla="*/ 82037 w 9483212"/>
              <a:gd name="connsiteY1" fmla="*/ 542925 h 4363358"/>
              <a:gd name="connsiteX2" fmla="*/ 2101337 w 9483212"/>
              <a:gd name="connsiteY2" fmla="*/ 4010025 h 4363358"/>
              <a:gd name="connsiteX3" fmla="*/ 3091937 w 9483212"/>
              <a:gd name="connsiteY3" fmla="*/ 4362450 h 4363358"/>
              <a:gd name="connsiteX4" fmla="*/ 8378312 w 9483212"/>
              <a:gd name="connsiteY4" fmla="*/ 3933825 h 4363358"/>
              <a:gd name="connsiteX5" fmla="*/ 9483212 w 9483212"/>
              <a:gd name="connsiteY5" fmla="*/ 3267075 h 4363358"/>
              <a:gd name="connsiteX6" fmla="*/ 9483212 w 9483212"/>
              <a:gd name="connsiteY6" fmla="*/ 0 h 4363358"/>
              <a:gd name="connsiteX7" fmla="*/ 253487 w 9483212"/>
              <a:gd name="connsiteY7" fmla="*/ 0 h 4363358"/>
              <a:gd name="connsiteX0" fmla="*/ 253487 w 9483212"/>
              <a:gd name="connsiteY0" fmla="*/ 0 h 4363282"/>
              <a:gd name="connsiteX1" fmla="*/ 82037 w 9483212"/>
              <a:gd name="connsiteY1" fmla="*/ 542925 h 4363282"/>
              <a:gd name="connsiteX2" fmla="*/ 2101337 w 9483212"/>
              <a:gd name="connsiteY2" fmla="*/ 4010025 h 4363282"/>
              <a:gd name="connsiteX3" fmla="*/ 3091937 w 9483212"/>
              <a:gd name="connsiteY3" fmla="*/ 4362450 h 4363282"/>
              <a:gd name="connsiteX4" fmla="*/ 8378312 w 9483212"/>
              <a:gd name="connsiteY4" fmla="*/ 3933825 h 4363282"/>
              <a:gd name="connsiteX5" fmla="*/ 9483212 w 9483212"/>
              <a:gd name="connsiteY5" fmla="*/ 3267075 h 4363282"/>
              <a:gd name="connsiteX6" fmla="*/ 9483212 w 9483212"/>
              <a:gd name="connsiteY6" fmla="*/ 0 h 4363282"/>
              <a:gd name="connsiteX7" fmla="*/ 253487 w 9483212"/>
              <a:gd name="connsiteY7" fmla="*/ 0 h 4363282"/>
              <a:gd name="connsiteX0" fmla="*/ 253487 w 9483212"/>
              <a:gd name="connsiteY0" fmla="*/ 0 h 4362860"/>
              <a:gd name="connsiteX1" fmla="*/ 82037 w 9483212"/>
              <a:gd name="connsiteY1" fmla="*/ 542925 h 4362860"/>
              <a:gd name="connsiteX2" fmla="*/ 2101337 w 9483212"/>
              <a:gd name="connsiteY2" fmla="*/ 4010025 h 4362860"/>
              <a:gd name="connsiteX3" fmla="*/ 3091937 w 9483212"/>
              <a:gd name="connsiteY3" fmla="*/ 4362450 h 4362860"/>
              <a:gd name="connsiteX4" fmla="*/ 8378312 w 9483212"/>
              <a:gd name="connsiteY4" fmla="*/ 3933825 h 4362860"/>
              <a:gd name="connsiteX5" fmla="*/ 9483212 w 9483212"/>
              <a:gd name="connsiteY5" fmla="*/ 3267075 h 4362860"/>
              <a:gd name="connsiteX6" fmla="*/ 9483212 w 9483212"/>
              <a:gd name="connsiteY6" fmla="*/ 0 h 4362860"/>
              <a:gd name="connsiteX7" fmla="*/ 253487 w 9483212"/>
              <a:gd name="connsiteY7" fmla="*/ 0 h 4362860"/>
              <a:gd name="connsiteX0" fmla="*/ 253487 w 9483212"/>
              <a:gd name="connsiteY0" fmla="*/ 0 h 4362450"/>
              <a:gd name="connsiteX1" fmla="*/ 82037 w 9483212"/>
              <a:gd name="connsiteY1" fmla="*/ 542925 h 4362450"/>
              <a:gd name="connsiteX2" fmla="*/ 3091937 w 9483212"/>
              <a:gd name="connsiteY2" fmla="*/ 4362450 h 4362450"/>
              <a:gd name="connsiteX3" fmla="*/ 8378312 w 9483212"/>
              <a:gd name="connsiteY3" fmla="*/ 3933825 h 4362450"/>
              <a:gd name="connsiteX4" fmla="*/ 9483212 w 9483212"/>
              <a:gd name="connsiteY4" fmla="*/ 3267075 h 4362450"/>
              <a:gd name="connsiteX5" fmla="*/ 9483212 w 9483212"/>
              <a:gd name="connsiteY5" fmla="*/ 0 h 4362450"/>
              <a:gd name="connsiteX6" fmla="*/ 253487 w 9483212"/>
              <a:gd name="connsiteY6" fmla="*/ 0 h 4362450"/>
              <a:gd name="connsiteX0" fmla="*/ 253487 w 9483212"/>
              <a:gd name="connsiteY0" fmla="*/ 0 h 4362937"/>
              <a:gd name="connsiteX1" fmla="*/ 82037 w 9483212"/>
              <a:gd name="connsiteY1" fmla="*/ 542925 h 4362937"/>
              <a:gd name="connsiteX2" fmla="*/ 3091937 w 9483212"/>
              <a:gd name="connsiteY2" fmla="*/ 4362450 h 4362937"/>
              <a:gd name="connsiteX3" fmla="*/ 8378312 w 9483212"/>
              <a:gd name="connsiteY3" fmla="*/ 3933825 h 4362937"/>
              <a:gd name="connsiteX4" fmla="*/ 9483212 w 9483212"/>
              <a:gd name="connsiteY4" fmla="*/ 3267075 h 4362937"/>
              <a:gd name="connsiteX5" fmla="*/ 9483212 w 9483212"/>
              <a:gd name="connsiteY5" fmla="*/ 0 h 4362937"/>
              <a:gd name="connsiteX6" fmla="*/ 253487 w 9483212"/>
              <a:gd name="connsiteY6" fmla="*/ 0 h 4362937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78775"/>
              <a:gd name="connsiteX1" fmla="*/ 82037 w 9483212"/>
              <a:gd name="connsiteY1" fmla="*/ 542925 h 4378775"/>
              <a:gd name="connsiteX2" fmla="*/ 3091937 w 9483212"/>
              <a:gd name="connsiteY2" fmla="*/ 4362450 h 4378775"/>
              <a:gd name="connsiteX3" fmla="*/ 8378312 w 9483212"/>
              <a:gd name="connsiteY3" fmla="*/ 3933825 h 4378775"/>
              <a:gd name="connsiteX4" fmla="*/ 9483212 w 9483212"/>
              <a:gd name="connsiteY4" fmla="*/ 3267075 h 4378775"/>
              <a:gd name="connsiteX5" fmla="*/ 9483212 w 9483212"/>
              <a:gd name="connsiteY5" fmla="*/ 0 h 4378775"/>
              <a:gd name="connsiteX6" fmla="*/ 253487 w 9483212"/>
              <a:gd name="connsiteY6" fmla="*/ 0 h 437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3212" h="4378775">
                <a:moveTo>
                  <a:pt x="253487" y="0"/>
                </a:moveTo>
                <a:cubicBezTo>
                  <a:pt x="71718" y="73025"/>
                  <a:pt x="-110050" y="146050"/>
                  <a:pt x="82037" y="542925"/>
                </a:cubicBezTo>
                <a:cubicBezTo>
                  <a:pt x="971037" y="1803400"/>
                  <a:pt x="2304537" y="4403725"/>
                  <a:pt x="3091937" y="4362450"/>
                </a:cubicBezTo>
                <a:cubicBezTo>
                  <a:pt x="3349342" y="4453732"/>
                  <a:pt x="6258205" y="4141787"/>
                  <a:pt x="8378312" y="3933825"/>
                </a:cubicBezTo>
                <a:cubicBezTo>
                  <a:pt x="8860912" y="3902075"/>
                  <a:pt x="9324462" y="3851275"/>
                  <a:pt x="9483212" y="3267075"/>
                </a:cubicBezTo>
                <a:lnTo>
                  <a:pt x="9483212" y="0"/>
                </a:lnTo>
                <a:lnTo>
                  <a:pt x="253487" y="0"/>
                </a:lnTo>
                <a:close/>
              </a:path>
            </a:pathLst>
          </a:custGeom>
          <a:solidFill>
            <a:srgbClr val="05D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2C0560A-B3B3-47F7-AD8C-72E845B047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03355" y="-95250"/>
            <a:ext cx="9688643" cy="4092405"/>
          </a:xfrm>
          <a:custGeom>
            <a:avLst/>
            <a:gdLst>
              <a:gd name="connsiteX0" fmla="*/ 258979 w 9688643"/>
              <a:gd name="connsiteY0" fmla="*/ 0 h 4092405"/>
              <a:gd name="connsiteX1" fmla="*/ 9688643 w 9688643"/>
              <a:gd name="connsiteY1" fmla="*/ 0 h 4092405"/>
              <a:gd name="connsiteX2" fmla="*/ 9688643 w 9688643"/>
              <a:gd name="connsiteY2" fmla="*/ 3053409 h 4092405"/>
              <a:gd name="connsiteX3" fmla="*/ 8559808 w 9688643"/>
              <a:gd name="connsiteY3" fmla="*/ 3676554 h 4092405"/>
              <a:gd name="connsiteX4" fmla="*/ 3158917 w 9688643"/>
              <a:gd name="connsiteY4" fmla="*/ 4077147 h 4092405"/>
              <a:gd name="connsiteX5" fmla="*/ 83815 w 9688643"/>
              <a:gd name="connsiteY5" fmla="*/ 507418 h 4092405"/>
              <a:gd name="connsiteX6" fmla="*/ 258979 w 9688643"/>
              <a:gd name="connsiteY6" fmla="*/ 0 h 40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8643" h="4092405">
                <a:moveTo>
                  <a:pt x="258979" y="0"/>
                </a:moveTo>
                <a:lnTo>
                  <a:pt x="9688643" y="0"/>
                </a:lnTo>
                <a:lnTo>
                  <a:pt x="9688643" y="3053409"/>
                </a:lnTo>
                <a:cubicBezTo>
                  <a:pt x="9526454" y="3599403"/>
                  <a:pt x="9052862" y="3646880"/>
                  <a:pt x="8559808" y="3676554"/>
                </a:cubicBezTo>
                <a:cubicBezTo>
                  <a:pt x="6393774" y="3870915"/>
                  <a:pt x="3421898" y="4162459"/>
                  <a:pt x="3158917" y="4077147"/>
                </a:cubicBezTo>
                <a:cubicBezTo>
                  <a:pt x="2354459" y="4115722"/>
                  <a:pt x="992073" y="1685458"/>
                  <a:pt x="83815" y="507418"/>
                </a:cubicBezTo>
                <a:cubicBezTo>
                  <a:pt x="-112434" y="136498"/>
                  <a:pt x="73272" y="68249"/>
                  <a:pt x="2589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80CD52CE-CDE0-458E-B55F-D4008381BE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450" y="4944430"/>
            <a:ext cx="6775450" cy="1048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latin typeface="Calibri Light" panose="020F0302020204030204" pitchFamily="34" charset="0"/>
                <a:ea typeface="Roboto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7EABE37F-CA99-4F9D-83DA-E320BBB090F3}"/>
              </a:ext>
            </a:extLst>
          </p:cNvPr>
          <p:cNvSpPr/>
          <p:nvPr userDrawn="1"/>
        </p:nvSpPr>
        <p:spPr>
          <a:xfrm>
            <a:off x="384811" y="4208145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89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6396B15-AD34-4C4E-AD72-4BB53E4C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351" y="2826759"/>
            <a:ext cx="5152764" cy="13738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New Section 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B91C60-80F3-4346-A22E-8CAA826542C4}"/>
              </a:ext>
            </a:extLst>
          </p:cNvPr>
          <p:cNvSpPr/>
          <p:nvPr userDrawn="1"/>
        </p:nvSpPr>
        <p:spPr>
          <a:xfrm>
            <a:off x="0" y="1071887"/>
            <a:ext cx="3170615" cy="4700095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2C0D80A-4A5F-47A0-8BE0-510896B7F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0256" y="4909621"/>
            <a:ext cx="2791744" cy="659161"/>
          </a:xfrm>
          <a:prstGeom prst="rect">
            <a:avLst/>
          </a:prstGeom>
        </p:spPr>
      </p:pic>
      <p:sp>
        <p:nvSpPr>
          <p:cNvPr id="12" name="Doughnut 96">
            <a:extLst>
              <a:ext uri="{FF2B5EF4-FFF2-40B4-BE49-F238E27FC236}">
                <a16:creationId xmlns:a16="http://schemas.microsoft.com/office/drawing/2014/main" id="{8CFEDBBF-F051-468D-AF9B-8C84A0FE6042}"/>
              </a:ext>
            </a:extLst>
          </p:cNvPr>
          <p:cNvSpPr/>
          <p:nvPr userDrawn="1"/>
        </p:nvSpPr>
        <p:spPr>
          <a:xfrm>
            <a:off x="10691570" y="-197371"/>
            <a:ext cx="1707727" cy="1707727"/>
          </a:xfrm>
          <a:prstGeom prst="donut">
            <a:avLst>
              <a:gd name="adj" fmla="val 340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2">
            <a:extLst>
              <a:ext uri="{FF2B5EF4-FFF2-40B4-BE49-F238E27FC236}">
                <a16:creationId xmlns:a16="http://schemas.microsoft.com/office/drawing/2014/main" id="{B0772A76-B69C-452B-BC9C-69EA265B5ADC}"/>
              </a:ext>
            </a:extLst>
          </p:cNvPr>
          <p:cNvSpPr/>
          <p:nvPr userDrawn="1"/>
        </p:nvSpPr>
        <p:spPr>
          <a:xfrm>
            <a:off x="2551748" y="2604344"/>
            <a:ext cx="805603" cy="8128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703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6AB5E57-EF0A-4021-B7FE-C50B68AE2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12740B35-E3AB-4686-92E5-123B9CD18159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238E80-46D7-4AA2-A95C-BC274A2A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D13C74A-B15D-4B5B-82A6-6B19C61EB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7122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2B8DDD4-4D3D-46F0-A7AF-FCEA74D3C2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1075" y="1112838"/>
            <a:ext cx="10229850" cy="46831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Subtitle here or delete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37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Circle_Coral Righ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E061FB8-116D-4636-AE26-CABA60F877AD}"/>
              </a:ext>
            </a:extLst>
          </p:cNvPr>
          <p:cNvSpPr/>
          <p:nvPr userDrawn="1"/>
        </p:nvSpPr>
        <p:spPr>
          <a:xfrm>
            <a:off x="0" y="1071887"/>
            <a:ext cx="3170614" cy="4700094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37B368D-FE6D-4C75-90D6-414C2613A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401704" y="-508139"/>
            <a:ext cx="3209354" cy="3160052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65B3710-FFC6-40F5-8A3C-09174BCE7F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705671" y="5810730"/>
            <a:ext cx="2646522" cy="624873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5F64087B-FED9-4C32-9889-D1CEC7922D69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8E01835-6C40-4589-BAA4-FF1B0B17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5DC2C17-3FC2-468B-A8C3-77C1031CE5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F480C96-3950-496F-81E5-7BEEA6B023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43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Right Aligh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68C74CA-BEF5-49F2-BA6D-FCBE02723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-120741" y="3248177"/>
            <a:ext cx="4086026" cy="402325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030153E-8D3B-437A-9B5F-4032C3EBBC57}"/>
              </a:ext>
            </a:extLst>
          </p:cNvPr>
          <p:cNvSpPr/>
          <p:nvPr userDrawn="1"/>
        </p:nvSpPr>
        <p:spPr>
          <a:xfrm>
            <a:off x="6807740" y="0"/>
            <a:ext cx="4728121" cy="2279650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139D97CC-9B7B-4A87-83F3-F8463211EDD3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198D41-B247-4746-9454-8A67BCB4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737E933-C1F7-4BC0-A57A-A04C41B6DB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10228686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26DD5E5-0816-4388-B04D-D93E28AA4EAF}"/>
              </a:ext>
            </a:extLst>
          </p:cNvPr>
          <p:cNvSpPr/>
          <p:nvPr userDrawn="1"/>
        </p:nvSpPr>
        <p:spPr>
          <a:xfrm>
            <a:off x="0" y="1071887"/>
            <a:ext cx="3170614" cy="4700094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28CFA9-DCF7-4DF2-8D2F-289DE9C7F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123711" y="5524796"/>
            <a:ext cx="2093808" cy="494371"/>
          </a:xfrm>
          <a:prstGeom prst="rect">
            <a:avLst/>
          </a:prstGeom>
        </p:spPr>
      </p:pic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FAE3A381-E07D-4E5D-BABF-D3AD37FAA141}"/>
              </a:ext>
            </a:extLst>
          </p:cNvPr>
          <p:cNvSpPr/>
          <p:nvPr userDrawn="1"/>
        </p:nvSpPr>
        <p:spPr>
          <a:xfrm>
            <a:off x="513064" y="1545195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B2F441-5BAA-4D32-A6DC-032B8F03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67" y="2079463"/>
            <a:ext cx="3157884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70A379-CA68-48A8-BF28-DA62C061FB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7266" y="3365368"/>
            <a:ext cx="3157884" cy="1490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54BDCB9-8DF8-4EC9-AA1E-4C0FE0C434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05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F8334A3-EEDC-4A11-BFFE-73159614ABC3}"/>
              </a:ext>
            </a:extLst>
          </p:cNvPr>
          <p:cNvGrpSpPr/>
          <p:nvPr userDrawn="1"/>
        </p:nvGrpSpPr>
        <p:grpSpPr>
          <a:xfrm>
            <a:off x="141163" y="2314703"/>
            <a:ext cx="3621350" cy="3569957"/>
            <a:chOff x="141163" y="2314703"/>
            <a:chExt cx="3621350" cy="3569957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BBA70BF-5DEF-40C2-8057-119198517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9589" t="7769" r="32862" b="9869"/>
            <a:stretch>
              <a:fillRect/>
            </a:stretch>
          </p:blipFill>
          <p:spPr>
            <a:xfrm rot="9745776">
              <a:off x="141163" y="2314703"/>
              <a:ext cx="3515123" cy="3461124"/>
            </a:xfrm>
            <a:custGeom>
              <a:avLst/>
              <a:gdLst>
                <a:gd name="connsiteX0" fmla="*/ 2962888 w 2962888"/>
                <a:gd name="connsiteY0" fmla="*/ 2917371 h 2917371"/>
                <a:gd name="connsiteX1" fmla="*/ 0 w 2962888"/>
                <a:gd name="connsiteY1" fmla="*/ 2917371 h 2917371"/>
                <a:gd name="connsiteX2" fmla="*/ 0 w 2962888"/>
                <a:gd name="connsiteY2" fmla="*/ 0 h 2917371"/>
                <a:gd name="connsiteX3" fmla="*/ 2962888 w 2962888"/>
                <a:gd name="connsiteY3" fmla="*/ 0 h 29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888" h="2917371">
                  <a:moveTo>
                    <a:pt x="2962888" y="2917371"/>
                  </a:moveTo>
                  <a:lnTo>
                    <a:pt x="0" y="2917371"/>
                  </a:lnTo>
                  <a:lnTo>
                    <a:pt x="0" y="0"/>
                  </a:lnTo>
                  <a:lnTo>
                    <a:pt x="2962888" y="0"/>
                  </a:lnTo>
                  <a:close/>
                </a:path>
              </a:pathLst>
            </a:custGeom>
          </p:spPr>
        </p:pic>
        <p:sp>
          <p:nvSpPr>
            <p:cNvPr id="17" name="Doughnut 52">
              <a:extLst>
                <a:ext uri="{FF2B5EF4-FFF2-40B4-BE49-F238E27FC236}">
                  <a16:creationId xmlns:a16="http://schemas.microsoft.com/office/drawing/2014/main" id="{8B105628-8095-4DA0-B116-773F8136A364}"/>
                </a:ext>
              </a:extLst>
            </p:cNvPr>
            <p:cNvSpPr/>
            <p:nvPr/>
          </p:nvSpPr>
          <p:spPr>
            <a:xfrm rot="20545776">
              <a:off x="2131283" y="4253430"/>
              <a:ext cx="1631230" cy="1631230"/>
            </a:xfrm>
            <a:prstGeom prst="donut">
              <a:avLst>
                <a:gd name="adj" fmla="val 34064"/>
              </a:avLst>
            </a:prstGeom>
            <a:gradFill>
              <a:gsLst>
                <a:gs pos="0">
                  <a:srgbClr val="00948F">
                    <a:alpha val="90000"/>
                  </a:srgbClr>
                </a:gs>
                <a:gs pos="100000">
                  <a:srgbClr val="05D1A3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2C014A-9C1A-47D4-BF2F-C6C57BE6A83C}"/>
              </a:ext>
            </a:extLst>
          </p:cNvPr>
          <p:cNvGrpSpPr/>
          <p:nvPr userDrawn="1"/>
        </p:nvGrpSpPr>
        <p:grpSpPr>
          <a:xfrm>
            <a:off x="9459338" y="68094"/>
            <a:ext cx="2732661" cy="3476952"/>
            <a:chOff x="9459338" y="68094"/>
            <a:chExt cx="2732661" cy="3476952"/>
          </a:xfrm>
        </p:grpSpPr>
        <p:sp>
          <p:nvSpPr>
            <p:cNvPr id="19" name="Freeform: Shape 4">
              <a:extLst>
                <a:ext uri="{FF2B5EF4-FFF2-40B4-BE49-F238E27FC236}">
                  <a16:creationId xmlns:a16="http://schemas.microsoft.com/office/drawing/2014/main" id="{93BD3E03-D2A4-4344-AF9A-46C0FD5D83D9}"/>
                </a:ext>
              </a:extLst>
            </p:cNvPr>
            <p:cNvSpPr/>
            <p:nvPr/>
          </p:nvSpPr>
          <p:spPr>
            <a:xfrm rot="5400000">
              <a:off x="9615322" y="968369"/>
              <a:ext cx="3476952" cy="1676402"/>
            </a:xfrm>
            <a:custGeom>
              <a:avLst/>
              <a:gdLst>
                <a:gd name="connsiteX0" fmla="*/ 0 w 4728121"/>
                <a:gd name="connsiteY0" fmla="*/ 0 h 2279650"/>
                <a:gd name="connsiteX1" fmla="*/ 615950 w 4728121"/>
                <a:gd name="connsiteY1" fmla="*/ 0 h 2279650"/>
                <a:gd name="connsiteX2" fmla="*/ 620509 w 4728121"/>
                <a:gd name="connsiteY2" fmla="*/ 90293 h 2279650"/>
                <a:gd name="connsiteX3" fmla="*/ 2364060 w 4728121"/>
                <a:gd name="connsiteY3" fmla="*/ 1663700 h 2279650"/>
                <a:gd name="connsiteX4" fmla="*/ 4107612 w 4728121"/>
                <a:gd name="connsiteY4" fmla="*/ 90293 h 2279650"/>
                <a:gd name="connsiteX5" fmla="*/ 4112171 w 4728121"/>
                <a:gd name="connsiteY5" fmla="*/ 0 h 2279650"/>
                <a:gd name="connsiteX6" fmla="*/ 4728121 w 4728121"/>
                <a:gd name="connsiteY6" fmla="*/ 0 h 2279650"/>
                <a:gd name="connsiteX7" fmla="*/ 4720382 w 4728121"/>
                <a:gd name="connsiteY7" fmla="*/ 153270 h 2279650"/>
                <a:gd name="connsiteX8" fmla="*/ 2364060 w 4728121"/>
                <a:gd name="connsiteY8" fmla="*/ 2279650 h 2279650"/>
                <a:gd name="connsiteX9" fmla="*/ 7739 w 4728121"/>
                <a:gd name="connsiteY9" fmla="*/ 153270 h 227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28121" h="2279650">
                  <a:moveTo>
                    <a:pt x="0" y="0"/>
                  </a:moveTo>
                  <a:lnTo>
                    <a:pt x="615950" y="0"/>
                  </a:lnTo>
                  <a:lnTo>
                    <a:pt x="620509" y="90293"/>
                  </a:lnTo>
                  <a:cubicBezTo>
                    <a:pt x="710260" y="974052"/>
                    <a:pt x="1456622" y="1663700"/>
                    <a:pt x="2364060" y="1663700"/>
                  </a:cubicBezTo>
                  <a:cubicBezTo>
                    <a:pt x="3271498" y="1663700"/>
                    <a:pt x="4017861" y="974052"/>
                    <a:pt x="4107612" y="90293"/>
                  </a:cubicBezTo>
                  <a:lnTo>
                    <a:pt x="4112171" y="0"/>
                  </a:lnTo>
                  <a:lnTo>
                    <a:pt x="4728121" y="0"/>
                  </a:lnTo>
                  <a:lnTo>
                    <a:pt x="4720382" y="153270"/>
                  </a:lnTo>
                  <a:cubicBezTo>
                    <a:pt x="4599088" y="1347626"/>
                    <a:pt x="3590417" y="2279650"/>
                    <a:pt x="2364060" y="2279650"/>
                  </a:cubicBezTo>
                  <a:cubicBezTo>
                    <a:pt x="1137704" y="2279650"/>
                    <a:pt x="129032" y="1347626"/>
                    <a:pt x="7739" y="1532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29CF7E5-5205-4B0A-82AD-C62039580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9589" t="7769" r="32862" b="9869"/>
            <a:stretch>
              <a:fillRect/>
            </a:stretch>
          </p:blipFill>
          <p:spPr>
            <a:xfrm rot="9745776">
              <a:off x="9459338" y="852547"/>
              <a:ext cx="2266468" cy="2231651"/>
            </a:xfrm>
            <a:custGeom>
              <a:avLst/>
              <a:gdLst>
                <a:gd name="connsiteX0" fmla="*/ 2962888 w 2962888"/>
                <a:gd name="connsiteY0" fmla="*/ 2917371 h 2917371"/>
                <a:gd name="connsiteX1" fmla="*/ 0 w 2962888"/>
                <a:gd name="connsiteY1" fmla="*/ 2917371 h 2917371"/>
                <a:gd name="connsiteX2" fmla="*/ 0 w 2962888"/>
                <a:gd name="connsiteY2" fmla="*/ 0 h 2917371"/>
                <a:gd name="connsiteX3" fmla="*/ 2962888 w 2962888"/>
                <a:gd name="connsiteY3" fmla="*/ 0 h 29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888" h="2917371">
                  <a:moveTo>
                    <a:pt x="2962888" y="2917371"/>
                  </a:moveTo>
                  <a:lnTo>
                    <a:pt x="0" y="2917371"/>
                  </a:lnTo>
                  <a:lnTo>
                    <a:pt x="0" y="0"/>
                  </a:lnTo>
                  <a:lnTo>
                    <a:pt x="2962888" y="0"/>
                  </a:lnTo>
                  <a:close/>
                </a:path>
              </a:pathLst>
            </a:custGeom>
          </p:spPr>
        </p:pic>
      </p:grp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0E4E6413-6B11-44BA-A611-EF04CF270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468822"/>
            <a:ext cx="1676402" cy="11265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30D1676-15DB-4C38-BBDE-FF6BA086EDEA}"/>
              </a:ext>
            </a:extLst>
          </p:cNvPr>
          <p:cNvSpPr txBox="1"/>
          <p:nvPr userDrawn="1"/>
        </p:nvSpPr>
        <p:spPr>
          <a:xfrm>
            <a:off x="7198991" y="4571831"/>
            <a:ext cx="220733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srgbClr val="113037"/>
                </a:solidFill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Ireland HQ</a:t>
            </a: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Millennium House, Millennium Walkway, Dublin 1, D01 F5P8</a:t>
            </a: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+353 1 865 7800</a:t>
            </a:r>
          </a:p>
          <a:p>
            <a:pPr algn="r">
              <a:lnSpc>
                <a:spcPct val="100000"/>
              </a:lnSpc>
            </a:pPr>
            <a:r>
              <a:rPr lang="cs-CZ" sz="120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  <a:endParaRPr lang="en-GB" sz="1200" dirty="0">
              <a:solidFill>
                <a:srgbClr val="113037"/>
              </a:solidFill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 info@version1.com</a:t>
            </a:r>
            <a:endParaRPr lang="cs-CZ" sz="1200">
              <a:solidFill>
                <a:srgbClr val="113037"/>
              </a:solidFill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4C7E4-8F13-4564-BA3F-4457C16DB227}"/>
              </a:ext>
            </a:extLst>
          </p:cNvPr>
          <p:cNvSpPr txBox="1"/>
          <p:nvPr userDrawn="1"/>
        </p:nvSpPr>
        <p:spPr>
          <a:xfrm>
            <a:off x="9406322" y="4576120"/>
            <a:ext cx="252656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dirty="0"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UK HQ</a:t>
            </a:r>
            <a:endParaRPr lang="en-US" sz="1200" b="1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Fleet House, 1st Floor, 8-12</a:t>
            </a: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New Bridge Street, London, EC4V 6AL</a:t>
            </a: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  +44 203 859 4790</a:t>
            </a: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 info@version1.com</a:t>
            </a:r>
            <a:endParaRPr lang="en-US" sz="1200" dirty="0">
              <a:latin typeface="Calibri Light" panose="020F0302020204030204" pitchFamily="34" charset="0"/>
              <a:ea typeface="Roboto"/>
              <a:cs typeface="Calibri Light" panose="020F03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7733C8-8EAF-4211-A597-A81F26046DF0}"/>
              </a:ext>
            </a:extLst>
          </p:cNvPr>
          <p:cNvSpPr txBox="1"/>
          <p:nvPr userDrawn="1"/>
        </p:nvSpPr>
        <p:spPr>
          <a:xfrm>
            <a:off x="4257872" y="4530488"/>
            <a:ext cx="2941119" cy="1792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India HQ</a:t>
            </a: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spc="5" dirty="0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Nakshatra, No.25, 100 Feet Road, 3</a:t>
            </a:r>
            <a:r>
              <a:rPr lang="en-GB" sz="1200" spc="5" baseline="30000" dirty="0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rd</a:t>
            </a:r>
            <a:r>
              <a:rPr lang="en-GB" sz="1200" spc="5" dirty="0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 Stage Banashankari, Bengaluru -560085</a:t>
            </a:r>
            <a:endParaRPr lang="en-GB" sz="1200" dirty="0">
              <a:solidFill>
                <a:srgbClr val="113037"/>
              </a:solidFill>
              <a:effectLst/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+91 (80) 4853 - 8698</a:t>
            </a:r>
          </a:p>
          <a:p>
            <a:pPr algn="r">
              <a:lnSpc>
                <a:spcPct val="100000"/>
              </a:lnSpc>
            </a:pPr>
            <a:r>
              <a:rPr lang="cs-CZ" sz="120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  <a:endParaRPr lang="en-GB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</a:t>
            </a: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</a:t>
            </a:r>
            <a:r>
              <a:rPr lang="en-GB" sz="1200" dirty="0">
                <a:solidFill>
                  <a:schemeClr val="tx2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info</a:t>
            </a:r>
            <a:r>
              <a:rPr lang="cs-CZ" sz="1200">
                <a:solidFill>
                  <a:schemeClr val="tx2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@version1.com</a:t>
            </a:r>
          </a:p>
          <a:p>
            <a:pPr algn="r">
              <a:lnSpc>
                <a:spcPct val="100000"/>
              </a:lnSpc>
            </a:pPr>
            <a:endParaRPr lang="cs-CZ" sz="120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984190BA-A9C5-4F50-9C25-0DA378B51C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9285" y="2048321"/>
            <a:ext cx="3125690" cy="849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5CE7FDB-4E36-4D40-9C48-EABA889F8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0220" y="2906151"/>
            <a:ext cx="3124755" cy="1490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1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F5C22-52FF-4AEC-BB5A-4DC983ED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F0CE8-190A-49A0-AA8D-647D7BD7C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3F4FF4-D8DF-48A6-BAE4-268B74D7BD6C}"/>
              </a:ext>
            </a:extLst>
          </p:cNvPr>
          <p:cNvSpPr txBox="1">
            <a:spLocks/>
          </p:cNvSpPr>
          <p:nvPr userDrawn="1"/>
        </p:nvSpPr>
        <p:spPr>
          <a:xfrm>
            <a:off x="502801" y="6492875"/>
            <a:ext cx="2895600" cy="196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600" b="0" i="0" dirty="0">
                <a:solidFill>
                  <a:schemeClr val="tx1"/>
                </a:solidFill>
                <a:latin typeface="Calibri Light"/>
                <a:cs typeface="Calibri Light"/>
              </a:rPr>
              <a:t>Copyright ©2022 Version 1.</a:t>
            </a:r>
            <a:r>
              <a:rPr lang="en-GB" sz="600" b="0" i="0" baseline="0" dirty="0">
                <a:solidFill>
                  <a:schemeClr val="tx1"/>
                </a:solidFill>
                <a:latin typeface="Calibri Light"/>
                <a:cs typeface="Calibri Light"/>
              </a:rPr>
              <a:t> All rights reserved</a:t>
            </a:r>
            <a:r>
              <a:rPr lang="en-GB" sz="600" b="0" i="0" baseline="0" dirty="0">
                <a:solidFill>
                  <a:srgbClr val="0E082B"/>
                </a:solidFill>
                <a:latin typeface="Calibri Light"/>
                <a:cs typeface="Calibri Light"/>
              </a:rPr>
              <a:t>.</a:t>
            </a:r>
            <a:endParaRPr lang="en-GB" sz="600" b="0" i="0" dirty="0">
              <a:solidFill>
                <a:srgbClr val="0E082B"/>
              </a:solidFill>
              <a:latin typeface="Calibri Light"/>
              <a:cs typeface="Calibri Ligh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AD0F84-7274-4D83-9BFE-487679E04E39}"/>
              </a:ext>
            </a:extLst>
          </p:cNvPr>
          <p:cNvSpPr txBox="1">
            <a:spLocks/>
          </p:cNvSpPr>
          <p:nvPr userDrawn="1"/>
        </p:nvSpPr>
        <p:spPr>
          <a:xfrm>
            <a:off x="270425" y="6495990"/>
            <a:ext cx="289922" cy="159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1FE19B1-5C8D-4851-89AA-EB3FDBD9A9DD}" type="slidenum">
              <a:rPr lang="en-IE" sz="600" b="0" i="0" smtClean="0">
                <a:solidFill>
                  <a:schemeClr val="tx1"/>
                </a:solidFill>
                <a:latin typeface="Calibri Light"/>
                <a:cs typeface="Calibri Light"/>
              </a:rPr>
              <a:pPr algn="l"/>
              <a:t>‹#›</a:t>
            </a:fld>
            <a:endParaRPr lang="en-IE" sz="600" b="0" i="0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1C5A005-1EA1-4D7D-B835-B2EC69EB4EB9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02" y="6262913"/>
            <a:ext cx="1299311" cy="3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5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hyperlink" Target="http://www.spssanalyticspartner.com/" TargetMode="External"/><Relationship Id="rId3" Type="http://schemas.openxmlformats.org/officeDocument/2006/relationships/image" Target="../media/image38.png"/><Relationship Id="rId7" Type="http://schemas.openxmlformats.org/officeDocument/2006/relationships/image" Target="../media/image42.svg"/><Relationship Id="rId12" Type="http://schemas.openxmlformats.org/officeDocument/2006/relationships/hyperlink" Target="mailto:SPSSAdmin@version1.com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png"/><Relationship Id="rId11" Type="http://schemas.openxmlformats.org/officeDocument/2006/relationships/image" Target="../media/image21.svg"/><Relationship Id="rId5" Type="http://schemas.openxmlformats.org/officeDocument/2006/relationships/image" Target="../media/image40.svg"/><Relationship Id="rId10" Type="http://schemas.openxmlformats.org/officeDocument/2006/relationships/image" Target="../media/image20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938D5C-C151-4C1F-BF05-1A67B07DD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2449" y="2884301"/>
            <a:ext cx="8816053" cy="830284"/>
          </a:xfrm>
        </p:spPr>
        <p:txBody>
          <a:bodyPr>
            <a:noAutofit/>
          </a:bodyPr>
          <a:lstStyle/>
          <a:p>
            <a:r>
              <a:rPr lang="en-GB" b="1" dirty="0"/>
              <a:t>Tech Tips – </a:t>
            </a:r>
            <a:r>
              <a:rPr lang="en-GB" dirty="0"/>
              <a:t>Count Occurrences within Cases</a:t>
            </a:r>
            <a:endParaRPr lang="en-GB" b="1" dirty="0"/>
          </a:p>
          <a:p>
            <a:endParaRPr lang="en-GB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7DE2D1B-81D6-C65F-1532-D2ECA8611D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20576" y="624244"/>
            <a:ext cx="1517015" cy="48133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D9FE2FD-C2F3-F7BB-573F-5639D3750FA5}"/>
              </a:ext>
            </a:extLst>
          </p:cNvPr>
          <p:cNvSpPr txBox="1">
            <a:spLocks/>
          </p:cNvSpPr>
          <p:nvPr/>
        </p:nvSpPr>
        <p:spPr>
          <a:xfrm>
            <a:off x="2311726" y="4624270"/>
            <a:ext cx="2997647" cy="32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Version 1 SPSS Team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C454D9D-93C2-0BC8-DFEC-683981978799}"/>
              </a:ext>
            </a:extLst>
          </p:cNvPr>
          <p:cNvSpPr txBox="1">
            <a:spLocks/>
          </p:cNvSpPr>
          <p:nvPr/>
        </p:nvSpPr>
        <p:spPr>
          <a:xfrm>
            <a:off x="1530626" y="4982868"/>
            <a:ext cx="3778747" cy="32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February 2023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3A2113E-01C8-955B-60D8-5BDBDE2E12C4}"/>
              </a:ext>
            </a:extLst>
          </p:cNvPr>
          <p:cNvSpPr txBox="1">
            <a:spLocks/>
          </p:cNvSpPr>
          <p:nvPr/>
        </p:nvSpPr>
        <p:spPr>
          <a:xfrm>
            <a:off x="3079832" y="5341466"/>
            <a:ext cx="2229541" cy="32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Externally available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E5BAE68-4DE7-9894-DFC3-C4C979889D29}"/>
              </a:ext>
            </a:extLst>
          </p:cNvPr>
          <p:cNvSpPr txBox="1">
            <a:spLocks/>
          </p:cNvSpPr>
          <p:nvPr/>
        </p:nvSpPr>
        <p:spPr>
          <a:xfrm>
            <a:off x="999067" y="5384068"/>
            <a:ext cx="2168526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400" b="1">
                <a:solidFill>
                  <a:prstClr val="white"/>
                </a:solidFill>
                <a:ea typeface="Roboto" panose="02000000000000000000" pitchFamily="2" charset="0"/>
                <a:cs typeface="Roboto" panose="02000000000000000000" pitchFamily="2" charset="0"/>
              </a:rPr>
              <a:t>Company Classification: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EFD3154-E4A3-5A4F-80CE-F351F09E8038}"/>
              </a:ext>
            </a:extLst>
          </p:cNvPr>
          <p:cNvSpPr txBox="1">
            <a:spLocks/>
          </p:cNvSpPr>
          <p:nvPr/>
        </p:nvSpPr>
        <p:spPr>
          <a:xfrm>
            <a:off x="1013178" y="5017835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400" b="1">
                <a:solidFill>
                  <a:prstClr val="white"/>
                </a:solidFill>
                <a:ea typeface="Roboto" panose="02000000000000000000" pitchFamily="2" charset="0"/>
                <a:cs typeface="Roboto" panose="02000000000000000000" pitchFamily="2" charset="0"/>
              </a:rPr>
              <a:t>Date: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9793FD7-5417-5A00-4617-DCA8D086D14F}"/>
              </a:ext>
            </a:extLst>
          </p:cNvPr>
          <p:cNvSpPr txBox="1">
            <a:spLocks/>
          </p:cNvSpPr>
          <p:nvPr/>
        </p:nvSpPr>
        <p:spPr>
          <a:xfrm>
            <a:off x="999067" y="4651602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prstClr val="white"/>
                </a:solidFill>
                <a:ea typeface="Roboto" panose="02000000000000000000" pitchFamily="2" charset="0"/>
                <a:cs typeface="Roboto" panose="02000000000000000000" pitchFamily="2" charset="0"/>
              </a:rPr>
              <a:t>Presented By:  </a:t>
            </a:r>
          </a:p>
        </p:txBody>
      </p:sp>
    </p:spTree>
    <p:extLst>
      <p:ext uri="{BB962C8B-B14F-4D97-AF65-F5344CB8AC3E}">
        <p14:creationId xmlns:p14="http://schemas.microsoft.com/office/powerpoint/2010/main" val="407300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280DB-9EC6-41C3-9BB3-FD7AF4D15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9012" y="4238625"/>
            <a:ext cx="10517188" cy="175418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3037"/>
                </a:solidFill>
                <a:latin typeface="Roboto"/>
                <a:ea typeface="Roboto"/>
              </a:rPr>
              <a:t>Thank you.</a:t>
            </a:r>
            <a:endParaRPr lang="en-ID" sz="3600" b="1" dirty="0">
              <a:solidFill>
                <a:srgbClr val="11303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Doughnut 52">
            <a:extLst>
              <a:ext uri="{FF2B5EF4-FFF2-40B4-BE49-F238E27FC236}">
                <a16:creationId xmlns:a16="http://schemas.microsoft.com/office/drawing/2014/main" id="{30CDC001-224C-4673-B0C5-B2ED3DA2F4CA}"/>
              </a:ext>
            </a:extLst>
          </p:cNvPr>
          <p:cNvSpPr/>
          <p:nvPr/>
        </p:nvSpPr>
        <p:spPr>
          <a:xfrm>
            <a:off x="2597993" y="1419766"/>
            <a:ext cx="1195723" cy="1195723"/>
          </a:xfrm>
          <a:prstGeom prst="donut">
            <a:avLst>
              <a:gd name="adj" fmla="val 340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2F390322-551F-4AC7-9098-FC9BF1395627}"/>
              </a:ext>
            </a:extLst>
          </p:cNvPr>
          <p:cNvSpPr/>
          <p:nvPr/>
        </p:nvSpPr>
        <p:spPr>
          <a:xfrm>
            <a:off x="495459" y="4120748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1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63EC00-D83B-4E97-8A41-063A59C51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effectLst/>
                <a:latin typeface="+mn-lt"/>
                <a:ea typeface="Calibri" panose="020F0502020204030204" pitchFamily="34" charset="0"/>
              </a:rPr>
              <a:t>Did you know that you can 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count occurrences within cases? </a:t>
            </a:r>
          </a:p>
          <a:p>
            <a:endParaRPr lang="en-GB" sz="2000" dirty="0">
              <a:latin typeface="+mn-lt"/>
              <a:ea typeface="Calibri" panose="020F0502020204030204" pitchFamily="34" charset="0"/>
            </a:endParaRPr>
          </a:p>
          <a:p>
            <a:r>
              <a:rPr lang="en-GB" sz="2000" dirty="0">
                <a:latin typeface="+mn-lt"/>
                <a:ea typeface="Calibri" panose="020F0502020204030204" pitchFamily="34" charset="0"/>
              </a:rPr>
              <a:t>You might have a satisfaction survey that contains a lot of questions with the same scale.</a:t>
            </a:r>
          </a:p>
          <a:p>
            <a:pPr lvl="1"/>
            <a:r>
              <a:rPr lang="en-GB" sz="2000" dirty="0">
                <a:latin typeface="+mn-lt"/>
                <a:ea typeface="Calibri" panose="020F0502020204030204" pitchFamily="34" charset="0"/>
              </a:rPr>
              <a:t>You can use this procedure to calculate the total number of ‘Very Satisfied’ responses respondent gave across a number of questions. </a:t>
            </a:r>
          </a:p>
          <a:p>
            <a:endParaRPr lang="en-GB" sz="2000" dirty="0">
              <a:latin typeface="+mn-lt"/>
              <a:ea typeface="Calibri" panose="020F0502020204030204" pitchFamily="34" charset="0"/>
            </a:endParaRPr>
          </a:p>
          <a:p>
            <a:r>
              <a:rPr lang="en-GB" sz="2000" dirty="0">
                <a:latin typeface="+mn-lt"/>
                <a:ea typeface="Calibri" panose="020F0502020204030204" pitchFamily="34" charset="0"/>
              </a:rPr>
              <a:t>Or, you might have a survey that contains a list of magazines where each magazine is a variable in your data and each respondent indicates Yes or No for each magazine.</a:t>
            </a:r>
          </a:p>
          <a:p>
            <a:pPr lvl="1"/>
            <a:r>
              <a:rPr lang="en-GB" sz="2000" dirty="0">
                <a:latin typeface="+mn-lt"/>
                <a:ea typeface="Calibri" panose="020F0502020204030204" pitchFamily="34" charset="0"/>
              </a:rPr>
              <a:t>You can use this procedure to calculate the total number of magazines each person reads.</a:t>
            </a:r>
          </a:p>
          <a:p>
            <a:pPr lvl="1"/>
            <a:endParaRPr lang="en-GB" sz="2000" dirty="0">
              <a:latin typeface="+mn-lt"/>
              <a:ea typeface="Calibri" panose="020F0502020204030204" pitchFamily="34" charset="0"/>
            </a:endParaRPr>
          </a:p>
          <a:p>
            <a:endParaRPr lang="en-GB" sz="2000" dirty="0">
              <a:latin typeface="+mn-lt"/>
              <a:ea typeface="Calibri" panose="020F0502020204030204" pitchFamily="34" charset="0"/>
            </a:endParaRPr>
          </a:p>
          <a:p>
            <a:endParaRPr lang="en-GB" sz="2000" dirty="0">
              <a:latin typeface="+mn-lt"/>
              <a:ea typeface="Calibri" panose="020F0502020204030204" pitchFamily="34" charset="0"/>
            </a:endParaRPr>
          </a:p>
          <a:p>
            <a:endParaRPr lang="en-GB" sz="2000" dirty="0">
              <a:latin typeface="+mn-lt"/>
              <a:ea typeface="Calibri" panose="020F0502020204030204" pitchFamily="34" charset="0"/>
            </a:endParaRPr>
          </a:p>
          <a:p>
            <a:endParaRPr lang="en-GB" sz="2000" dirty="0">
              <a:latin typeface="+mn-lt"/>
              <a:ea typeface="Calibri" panose="020F0502020204030204" pitchFamily="34" charset="0"/>
            </a:endParaRPr>
          </a:p>
          <a:p>
            <a:endParaRPr lang="en-GB" sz="2000" dirty="0">
              <a:latin typeface="+mn-lt"/>
              <a:ea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endParaRPr lang="en-IE" sz="20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BA543-365C-4508-B174-7777FDDA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Count Occurrences within Cases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253CC-AEF1-EDE3-298D-4B6E9B46407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4339" y="5886876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17650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9A95-176B-456D-B2C1-43E9E65F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Count Occurrences within Cases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611C-F9DC-463F-AE33-F7D2AC690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1500493"/>
            <a:ext cx="10228686" cy="2808909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chemeClr val="accent5"/>
                </a:solidFill>
                <a:latin typeface="+mn-lt"/>
              </a:rPr>
              <a:t>We will use the file satisf.sav – this file is located in the installation folder of SPSS in a file called Samples/</a:t>
            </a:r>
          </a:p>
          <a:p>
            <a:r>
              <a:rPr lang="en-GB" sz="1800" dirty="0">
                <a:solidFill>
                  <a:schemeClr val="accent5"/>
                </a:solidFill>
                <a:latin typeface="+mn-lt"/>
              </a:rPr>
              <a:t>The last six questions in this data file are </a:t>
            </a:r>
            <a:r>
              <a:rPr lang="en-GB" sz="1800" b="1" i="1" dirty="0">
                <a:solidFill>
                  <a:schemeClr val="accent5"/>
                </a:solidFill>
                <a:latin typeface="+mn-lt"/>
              </a:rPr>
              <a:t>price</a:t>
            </a:r>
            <a:r>
              <a:rPr lang="en-GB" sz="1800" dirty="0">
                <a:solidFill>
                  <a:schemeClr val="accent5"/>
                </a:solidFill>
                <a:latin typeface="+mn-lt"/>
              </a:rPr>
              <a:t>, </a:t>
            </a:r>
            <a:r>
              <a:rPr lang="en-GB" sz="1800" b="1" i="1" dirty="0" err="1">
                <a:solidFill>
                  <a:schemeClr val="accent5"/>
                </a:solidFill>
                <a:latin typeface="+mn-lt"/>
              </a:rPr>
              <a:t>numitems</a:t>
            </a:r>
            <a:r>
              <a:rPr lang="en-GB" sz="1800" dirty="0">
                <a:solidFill>
                  <a:schemeClr val="accent5"/>
                </a:solidFill>
                <a:latin typeface="+mn-lt"/>
              </a:rPr>
              <a:t>, </a:t>
            </a:r>
            <a:r>
              <a:rPr lang="en-GB" sz="1800" b="1" i="1" dirty="0">
                <a:solidFill>
                  <a:schemeClr val="accent5"/>
                </a:solidFill>
                <a:latin typeface="+mn-lt"/>
              </a:rPr>
              <a:t>org</a:t>
            </a:r>
            <a:r>
              <a:rPr lang="en-GB" sz="1800" dirty="0">
                <a:solidFill>
                  <a:schemeClr val="accent5"/>
                </a:solidFill>
                <a:latin typeface="+mn-lt"/>
              </a:rPr>
              <a:t>, </a:t>
            </a:r>
            <a:r>
              <a:rPr lang="en-GB" sz="1800" b="1" i="1" dirty="0">
                <a:solidFill>
                  <a:schemeClr val="accent5"/>
                </a:solidFill>
                <a:latin typeface="+mn-lt"/>
              </a:rPr>
              <a:t>service</a:t>
            </a:r>
            <a:r>
              <a:rPr lang="en-GB" sz="1800" dirty="0">
                <a:solidFill>
                  <a:schemeClr val="accent5"/>
                </a:solidFill>
                <a:latin typeface="+mn-lt"/>
              </a:rPr>
              <a:t>, </a:t>
            </a:r>
            <a:r>
              <a:rPr lang="en-GB" sz="1800" b="1" i="1" dirty="0">
                <a:solidFill>
                  <a:schemeClr val="accent5"/>
                </a:solidFill>
                <a:latin typeface="+mn-lt"/>
              </a:rPr>
              <a:t>quality</a:t>
            </a:r>
            <a:r>
              <a:rPr lang="en-GB" sz="1800" dirty="0">
                <a:solidFill>
                  <a:schemeClr val="accent5"/>
                </a:solidFill>
                <a:latin typeface="+mn-lt"/>
              </a:rPr>
              <a:t>, and </a:t>
            </a:r>
            <a:r>
              <a:rPr lang="en-GB" sz="1800" b="1" i="1" dirty="0">
                <a:solidFill>
                  <a:schemeClr val="accent5"/>
                </a:solidFill>
                <a:latin typeface="+mn-lt"/>
              </a:rPr>
              <a:t>overall</a:t>
            </a:r>
            <a:r>
              <a:rPr lang="en-GB" sz="1800" dirty="0">
                <a:solidFill>
                  <a:schemeClr val="accent5"/>
                </a:solidFill>
                <a:latin typeface="+mn-lt"/>
              </a:rPr>
              <a:t>. These questions have the same response scale. The scale is shown below:</a:t>
            </a:r>
          </a:p>
          <a:p>
            <a:pPr lvl="1"/>
            <a:r>
              <a:rPr lang="en-GB" sz="1800" dirty="0">
                <a:solidFill>
                  <a:schemeClr val="accent5"/>
                </a:solidFill>
                <a:latin typeface="+mn-lt"/>
              </a:rPr>
              <a:t>1 = Strongly Negative </a:t>
            </a:r>
          </a:p>
          <a:p>
            <a:pPr lvl="1"/>
            <a:r>
              <a:rPr lang="en-GB" sz="1800" dirty="0">
                <a:solidFill>
                  <a:schemeClr val="accent5"/>
                </a:solidFill>
                <a:latin typeface="+mn-lt"/>
              </a:rPr>
              <a:t>2 = Somewhat Negative </a:t>
            </a:r>
          </a:p>
          <a:p>
            <a:pPr lvl="1"/>
            <a:r>
              <a:rPr lang="en-GB" sz="1800" dirty="0">
                <a:solidFill>
                  <a:schemeClr val="accent5"/>
                </a:solidFill>
                <a:latin typeface="+mn-lt"/>
              </a:rPr>
              <a:t>3 = Neutral </a:t>
            </a:r>
          </a:p>
          <a:p>
            <a:pPr lvl="1"/>
            <a:r>
              <a:rPr lang="en-GB" sz="1800" dirty="0">
                <a:solidFill>
                  <a:schemeClr val="accent5"/>
                </a:solidFill>
                <a:latin typeface="+mn-lt"/>
              </a:rPr>
              <a:t>4 = Somewhat Positive </a:t>
            </a:r>
          </a:p>
          <a:p>
            <a:pPr lvl="1"/>
            <a:r>
              <a:rPr lang="en-GB" sz="1800" dirty="0">
                <a:solidFill>
                  <a:schemeClr val="accent5"/>
                </a:solidFill>
                <a:latin typeface="+mn-lt"/>
              </a:rPr>
              <a:t>5 = Strongly Positive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328E9F-84B6-7B44-6F71-B73F18AC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165" y="4420194"/>
            <a:ext cx="8457536" cy="1658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E9621-7B0F-752C-70D2-0BF58A18A7C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60597" y="5903893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4247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A67E9E9-238D-58D4-197E-2C08FF85D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197" y="2888587"/>
            <a:ext cx="4524851" cy="3512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5B46A0-6245-4B59-1326-EACA419E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Count Occurrences within Cases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98219-4343-FE91-FE4B-6E94DF34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6" y="1550314"/>
            <a:ext cx="10147233" cy="2686360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chemeClr val="accent5"/>
                </a:solidFill>
                <a:latin typeface="+mn-lt"/>
              </a:rPr>
              <a:t>Let’s count the number of ‘Strongly Positive’ responses across the variables.</a:t>
            </a:r>
          </a:p>
          <a:p>
            <a:r>
              <a:rPr lang="en-GB" sz="1800" dirty="0">
                <a:solidFill>
                  <a:schemeClr val="accent5"/>
                </a:solidFill>
                <a:latin typeface="+mn-lt"/>
              </a:rPr>
              <a:t>To do this, go to the </a:t>
            </a:r>
            <a:r>
              <a:rPr lang="en-GB" sz="1800" b="1" dirty="0">
                <a:solidFill>
                  <a:schemeClr val="accent5"/>
                </a:solidFill>
                <a:latin typeface="+mn-lt"/>
              </a:rPr>
              <a:t>Transform</a:t>
            </a:r>
            <a:r>
              <a:rPr lang="en-GB" sz="1800" dirty="0">
                <a:solidFill>
                  <a:schemeClr val="accent5"/>
                </a:solidFill>
                <a:latin typeface="+mn-lt"/>
              </a:rPr>
              <a:t> menu and select </a:t>
            </a:r>
            <a:r>
              <a:rPr lang="en-GB" sz="1800" b="1" dirty="0">
                <a:solidFill>
                  <a:schemeClr val="accent5"/>
                </a:solidFill>
                <a:latin typeface="+mn-lt"/>
              </a:rPr>
              <a:t>Count values within cases. 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814FBEC4-51BB-724A-2017-B61CB7867467}"/>
              </a:ext>
            </a:extLst>
          </p:cNvPr>
          <p:cNvSpPr/>
          <p:nvPr/>
        </p:nvSpPr>
        <p:spPr>
          <a:xfrm>
            <a:off x="8600309" y="4499633"/>
            <a:ext cx="838200" cy="34834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42B29F9-FC20-1FF4-1975-1A93FE675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8" y="2888586"/>
            <a:ext cx="3979990" cy="1683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43038-0B91-957F-4E95-4BAC8661B9E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55681" y="5874990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65308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0C37786-3228-CAD7-D9A5-F01D83570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499" y="1494503"/>
            <a:ext cx="4449707" cy="3690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5B46A0-6245-4B59-1326-EACA419E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Count Occurrences within Cases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98219-4343-FE91-FE4B-6E94DF34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1971266"/>
            <a:ext cx="5359440" cy="1932216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In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Target Variable 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box type ‘</a:t>
            </a:r>
            <a:r>
              <a:rPr lang="en-GB" sz="2000" dirty="0" err="1">
                <a:solidFill>
                  <a:schemeClr val="accent5"/>
                </a:solidFill>
                <a:latin typeface="+mn-lt"/>
              </a:rPr>
              <a:t>Strongly_Positive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’. 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In the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Target Label 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box type ‘Count of Strongly Positive Responses+’.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Select the six questions and move then to the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Numeric Variables 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box.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 Click on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Define Values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.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C37B5F6-93BE-8638-BF30-0E3D5591B533}"/>
              </a:ext>
            </a:extLst>
          </p:cNvPr>
          <p:cNvSpPr/>
          <p:nvPr/>
        </p:nvSpPr>
        <p:spPr>
          <a:xfrm>
            <a:off x="9735558" y="2912970"/>
            <a:ext cx="838200" cy="34834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D57C4-C4F6-A974-FC01-4ABB691CC10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65513" y="5886876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58914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5A09-468F-C05D-EB4D-830D5BB4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Count Occurrences within Cases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D89F3-60A5-24E2-F166-9894FB336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1375571"/>
            <a:ext cx="10228686" cy="150801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As we want to count occurrences of ‘Strongly Positive’ select the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Value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 button and type ‘5’.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Click on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Add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 to Values to Count box.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Other options include specifying a range of values or specifying missing values as the value to count.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Select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Continue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 and </a:t>
            </a:r>
            <a:r>
              <a:rPr lang="en-GB" sz="2000" b="1" dirty="0">
                <a:solidFill>
                  <a:schemeClr val="accent5"/>
                </a:solidFill>
                <a:latin typeface="+mn-lt"/>
              </a:rPr>
              <a:t>OK</a:t>
            </a:r>
            <a:r>
              <a:rPr lang="en-GB" sz="2000" dirty="0">
                <a:solidFill>
                  <a:schemeClr val="accent5"/>
                </a:solidFill>
                <a:latin typeface="+mn-lt"/>
              </a:rPr>
              <a:t> in the main dialog box.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81C43-116A-99C2-93B1-8A5DABA7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88" y="3759425"/>
            <a:ext cx="3075688" cy="2653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7B8CE-D464-6CC8-B728-1644DFB00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73" y="3759425"/>
            <a:ext cx="2943037" cy="26532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6ADA6C-D52B-2420-0C81-C63750F6058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65513" y="5886876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5125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5361-5AA5-DE76-52B3-164465CB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Count Occurrences within Cases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E6505-6268-51BC-7DB7-5E8A985073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1300266"/>
            <a:ext cx="10228686" cy="1338327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+mn-lt"/>
              </a:rPr>
              <a:t>Now you have a new variable in your data which counts ‘Strongly Positive’.</a:t>
            </a:r>
          </a:p>
          <a:p>
            <a:endParaRPr lang="en-GB" sz="2000" dirty="0"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337E56-2FDD-1347-9374-CD6F4C1CA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264" y="2003484"/>
            <a:ext cx="5485304" cy="3785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9C22E5-50E7-203F-9D1A-2D335C562C5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65513" y="5886876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87163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4F90-FFAA-E544-6AF9-825774E8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Count Occurrences within Cases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7CDA9-000D-C6A8-F0D6-28D570376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1752550"/>
            <a:ext cx="10228686" cy="2340292"/>
          </a:xfrm>
        </p:spPr>
        <p:txBody>
          <a:bodyPr>
            <a:noAutofit/>
          </a:bodyPr>
          <a:lstStyle/>
          <a:p>
            <a:r>
              <a:rPr lang="en-GB" sz="2000" dirty="0">
                <a:latin typeface="+mn-lt"/>
              </a:rPr>
              <a:t>The </a:t>
            </a:r>
            <a:r>
              <a:rPr lang="en-GB" sz="2000" b="1" dirty="0">
                <a:latin typeface="+mn-lt"/>
              </a:rPr>
              <a:t>If</a:t>
            </a:r>
            <a:r>
              <a:rPr lang="en-GB" sz="2000" dirty="0">
                <a:latin typeface="+mn-lt"/>
              </a:rPr>
              <a:t> cases dialog box allows you to count occurrences of values for a subset of cases using conditional expressions</a:t>
            </a:r>
          </a:p>
          <a:p>
            <a:pPr marL="0" indent="0">
              <a:buNone/>
            </a:pPr>
            <a:endParaRPr lang="en-GB" sz="2000" dirty="0">
              <a:latin typeface="+mn-lt"/>
            </a:endParaRPr>
          </a:p>
          <a:p>
            <a:pPr lvl="1"/>
            <a:r>
              <a:rPr lang="en-GB" sz="2000" dirty="0">
                <a:latin typeface="+mn-lt"/>
              </a:rPr>
              <a:t>If the result of a conditional expression is </a:t>
            </a:r>
            <a:r>
              <a:rPr lang="en-GB" sz="2000" i="1" dirty="0">
                <a:latin typeface="+mn-lt"/>
              </a:rPr>
              <a:t>true</a:t>
            </a:r>
            <a:r>
              <a:rPr lang="en-GB" sz="2000" dirty="0">
                <a:latin typeface="+mn-lt"/>
              </a:rPr>
              <a:t>, the case is included in the selected subset</a:t>
            </a:r>
          </a:p>
          <a:p>
            <a:pPr lvl="1"/>
            <a:endParaRPr lang="en-GB" sz="2000" dirty="0">
              <a:latin typeface="+mn-lt"/>
            </a:endParaRPr>
          </a:p>
          <a:p>
            <a:pPr lvl="1"/>
            <a:r>
              <a:rPr lang="en-GB" sz="2000" dirty="0">
                <a:latin typeface="+mn-lt"/>
              </a:rPr>
              <a:t>If the results of a conditional expression </a:t>
            </a:r>
            <a:r>
              <a:rPr lang="en-GB" sz="2000" i="1" dirty="0">
                <a:latin typeface="+mn-lt"/>
              </a:rPr>
              <a:t>false</a:t>
            </a:r>
            <a:r>
              <a:rPr lang="en-GB" sz="2000" dirty="0">
                <a:latin typeface="+mn-lt"/>
              </a:rPr>
              <a:t> or </a:t>
            </a:r>
            <a:r>
              <a:rPr lang="en-GB" sz="2000" i="1" dirty="0">
                <a:latin typeface="+mn-lt"/>
              </a:rPr>
              <a:t>missing</a:t>
            </a:r>
            <a:r>
              <a:rPr lang="en-GB" sz="2000" dirty="0">
                <a:latin typeface="+mn-lt"/>
              </a:rPr>
              <a:t>, the case is not included in the selected subset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78934-DAC5-C553-A139-81C90D9FDC3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65513" y="5886876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03260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9E8173-32B8-D30C-6FAE-8DC2DC0831D5}"/>
              </a:ext>
            </a:extLst>
          </p:cNvPr>
          <p:cNvSpPr/>
          <p:nvPr/>
        </p:nvSpPr>
        <p:spPr>
          <a:xfrm>
            <a:off x="6964634" y="1577590"/>
            <a:ext cx="1824679" cy="842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ughnut 52">
            <a:extLst>
              <a:ext uri="{FF2B5EF4-FFF2-40B4-BE49-F238E27FC236}">
                <a16:creationId xmlns:a16="http://schemas.microsoft.com/office/drawing/2014/main" id="{971DBD55-6C30-26A7-C91C-249CA35E04C7}"/>
              </a:ext>
            </a:extLst>
          </p:cNvPr>
          <p:cNvSpPr/>
          <p:nvPr/>
        </p:nvSpPr>
        <p:spPr>
          <a:xfrm>
            <a:off x="8583124" y="2958053"/>
            <a:ext cx="357080" cy="340640"/>
          </a:xfrm>
          <a:prstGeom prst="donut">
            <a:avLst>
              <a:gd name="adj" fmla="val 340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E823F-4015-4A5A-B518-AF5432FD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SPSS Tech Tips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4ACB1A9-62AB-471A-BC1B-1D7E0FE44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8" y="5744817"/>
            <a:ext cx="1335678" cy="667839"/>
          </a:xfrm>
          <a:prstGeom prst="rect">
            <a:avLst/>
          </a:prstGeom>
        </p:spPr>
      </p:pic>
      <p:pic>
        <p:nvPicPr>
          <p:cNvPr id="7" name="Mockup">
            <a:extLst>
              <a:ext uri="{FF2B5EF4-FFF2-40B4-BE49-F238E27FC236}">
                <a16:creationId xmlns:a16="http://schemas.microsoft.com/office/drawing/2014/main" id="{CF7246F8-8290-4866-816B-E7B24170D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915" y="1397083"/>
            <a:ext cx="6842169" cy="4548032"/>
          </a:xfrm>
          <a:prstGeom prst="rect">
            <a:avLst/>
          </a:prstGeom>
        </p:spPr>
      </p:pic>
      <p:pic>
        <p:nvPicPr>
          <p:cNvPr id="10" name="Graphic 9" descr="Email">
            <a:extLst>
              <a:ext uri="{FF2B5EF4-FFF2-40B4-BE49-F238E27FC236}">
                <a16:creationId xmlns:a16="http://schemas.microsoft.com/office/drawing/2014/main" id="{2AD1F7F7-D93D-E6FA-3036-C77949B9F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5611" y="3284791"/>
            <a:ext cx="426195" cy="426195"/>
          </a:xfrm>
          <a:prstGeom prst="rect">
            <a:avLst/>
          </a:prstGeom>
        </p:spPr>
      </p:pic>
      <p:pic>
        <p:nvPicPr>
          <p:cNvPr id="11" name="Graphic 10" descr="Receiver">
            <a:extLst>
              <a:ext uri="{FF2B5EF4-FFF2-40B4-BE49-F238E27FC236}">
                <a16:creationId xmlns:a16="http://schemas.microsoft.com/office/drawing/2014/main" id="{F9A29964-13B8-FB3A-1544-35C90D756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6388" y="3888530"/>
            <a:ext cx="426195" cy="426195"/>
          </a:xfrm>
          <a:prstGeom prst="rect">
            <a:avLst/>
          </a:prstGeom>
        </p:spPr>
      </p:pic>
      <p:pic>
        <p:nvPicPr>
          <p:cNvPr id="12" name="Graphic 11" descr="Internet">
            <a:extLst>
              <a:ext uri="{FF2B5EF4-FFF2-40B4-BE49-F238E27FC236}">
                <a16:creationId xmlns:a16="http://schemas.microsoft.com/office/drawing/2014/main" id="{0B168525-35C0-38FB-2141-8B377EA100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45611" y="4424677"/>
            <a:ext cx="497913" cy="4979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CAB5F2-ACE0-858F-6C0B-1F8AFE9FEA73}"/>
              </a:ext>
            </a:extLst>
          </p:cNvPr>
          <p:cNvSpPr txBox="1"/>
          <p:nvPr/>
        </p:nvSpPr>
        <p:spPr>
          <a:xfrm>
            <a:off x="3564731" y="2688388"/>
            <a:ext cx="50458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b="1" dirty="0"/>
              <a:t>Contact us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34CF35-9C77-7527-2FAA-6902FBDAF5FD}"/>
              </a:ext>
            </a:extLst>
          </p:cNvPr>
          <p:cNvSpPr/>
          <p:nvPr/>
        </p:nvSpPr>
        <p:spPr>
          <a:xfrm>
            <a:off x="3414593" y="1551634"/>
            <a:ext cx="1882238" cy="842567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E79EA07-D80B-CE43-3706-40EDE58F49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9589" t="7769" r="32862" b="9869"/>
          <a:stretch>
            <a:fillRect/>
          </a:stretch>
        </p:blipFill>
        <p:spPr>
          <a:xfrm rot="9745776">
            <a:off x="7530084" y="4024009"/>
            <a:ext cx="1464554" cy="1442055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E95BDB-DB55-0B8D-9258-2CFAAF1D0B93}"/>
              </a:ext>
            </a:extLst>
          </p:cNvPr>
          <p:cNvSpPr txBox="1"/>
          <p:nvPr/>
        </p:nvSpPr>
        <p:spPr>
          <a:xfrm>
            <a:off x="4071806" y="3325307"/>
            <a:ext cx="615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GB" sz="1800" b="1" dirty="0">
                <a:hlinkClick r:id="rId12"/>
              </a:rPr>
              <a:t>SPSSAdmin@version1.com</a:t>
            </a:r>
            <a:r>
              <a:rPr lang="en-GB" sz="1800" b="1" dirty="0"/>
              <a:t>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F47AB47-2626-B357-6FB2-F85DE8A5F8DC}"/>
              </a:ext>
            </a:extLst>
          </p:cNvPr>
          <p:cNvSpPr txBox="1">
            <a:spLocks/>
          </p:cNvSpPr>
          <p:nvPr/>
        </p:nvSpPr>
        <p:spPr>
          <a:xfrm>
            <a:off x="4071806" y="3765441"/>
            <a:ext cx="4205917" cy="4261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b="1" dirty="0"/>
              <a:t>+ 44 (0) 203 859 4790 </a:t>
            </a:r>
          </a:p>
          <a:p>
            <a:pPr marL="0" indent="0">
              <a:buFont typeface="Arial"/>
              <a:buNone/>
            </a:pPr>
            <a:r>
              <a:rPr lang="en-GB" sz="1800" b="1" dirty="0"/>
              <a:t>+ 353 (0) 1 865 7800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25D688-18D5-9960-4B3E-765C3630FAE5}"/>
              </a:ext>
            </a:extLst>
          </p:cNvPr>
          <p:cNvSpPr txBox="1"/>
          <p:nvPr/>
        </p:nvSpPr>
        <p:spPr>
          <a:xfrm>
            <a:off x="4071806" y="4456655"/>
            <a:ext cx="615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GB" sz="1800" b="1" dirty="0">
                <a:hlinkClick r:id="rId13"/>
              </a:rPr>
              <a:t>www.spssanalyticspartner.com</a:t>
            </a:r>
            <a:r>
              <a:rPr lang="en-GB" sz="1800" b="1" dirty="0"/>
              <a:t> 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B657A11-11A8-7C62-8FD7-50E870FE905E}"/>
              </a:ext>
            </a:extLst>
          </p:cNvPr>
          <p:cNvSpPr txBox="1"/>
          <p:nvPr/>
        </p:nvSpPr>
        <p:spPr>
          <a:xfrm>
            <a:off x="3581268" y="1739142"/>
            <a:ext cx="5124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000" b="1" dirty="0"/>
              <a:t>For more </a:t>
            </a:r>
            <a:r>
              <a:rPr lang="en-GB" sz="2000" b="1" dirty="0">
                <a:solidFill>
                  <a:schemeClr val="accent4"/>
                </a:solidFill>
              </a:rPr>
              <a:t>Tech Tips</a:t>
            </a:r>
            <a:r>
              <a:rPr lang="en-GB" sz="2000" b="1" dirty="0"/>
              <a:t>, go to the Tech Tips section within the Learning Hub.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0819694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sion 1">
      <a:dk1>
        <a:srgbClr val="4F4F4F"/>
      </a:dk1>
      <a:lt1>
        <a:sysClr val="window" lastClr="FFFFFF"/>
      </a:lt1>
      <a:dk2>
        <a:srgbClr val="113037"/>
      </a:dk2>
      <a:lt2>
        <a:srgbClr val="E7E6E6"/>
      </a:lt2>
      <a:accent1>
        <a:srgbClr val="00938F"/>
      </a:accent1>
      <a:accent2>
        <a:srgbClr val="00B8B5"/>
      </a:accent2>
      <a:accent3>
        <a:srgbClr val="00D2A2"/>
      </a:accent3>
      <a:accent4>
        <a:srgbClr val="FE595F"/>
      </a:accent4>
      <a:accent5>
        <a:srgbClr val="4F4F4F"/>
      </a:accent5>
      <a:accent6>
        <a:srgbClr val="000000"/>
      </a:accent6>
      <a:hlink>
        <a:srgbClr val="0563C1"/>
      </a:hlink>
      <a:folHlink>
        <a:srgbClr val="954F72"/>
      </a:folHlink>
    </a:clrScheme>
    <a:fontScheme name="Version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s Only" id="{9EBC5298-6A6B-4909-9B1D-C2639B75EDBD}" vid="{D1A395DB-E301-4C3F-B1AC-B11ACDEA6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bf3dfbb-a1ba-4eec-ade0-064c068d391a">
      <UserInfo>
        <DisplayName>Rachel Carson</DisplayName>
        <AccountId>203</AccountId>
        <AccountType/>
      </UserInfo>
    </SharedWithUsers>
    <Image xmlns="39da2621-7162-4bee-83bc-a417e48abdff" xsi:nil="true"/>
    <Time xmlns="39da2621-7162-4bee-83bc-a417e48abd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350862447F640B334893B05DDB9B7" ma:contentTypeVersion="15" ma:contentTypeDescription="Create a new document." ma:contentTypeScope="" ma:versionID="cc097ac5fd9a4562b3b7a94a7a70ba1b">
  <xsd:schema xmlns:xsd="http://www.w3.org/2001/XMLSchema" xmlns:xs="http://www.w3.org/2001/XMLSchema" xmlns:p="http://schemas.microsoft.com/office/2006/metadata/properties" xmlns:ns2="39da2621-7162-4bee-83bc-a417e48abdff" xmlns:ns3="cbf3dfbb-a1ba-4eec-ade0-064c068d391a" targetNamespace="http://schemas.microsoft.com/office/2006/metadata/properties" ma:root="true" ma:fieldsID="c3613de10b0f0d745bdc5958edcf3baf" ns2:_="" ns3:_="">
    <xsd:import namespace="39da2621-7162-4bee-83bc-a417e48abdff"/>
    <xsd:import namespace="cbf3dfbb-a1ba-4eec-ade0-064c068d39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Image" minOccurs="0"/>
                <xsd:element ref="ns2: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a2621-7162-4bee-83bc-a417e48ab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description="" ma:hidden="true" ma:internalName="MediaServiceAutoTags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Image" ma:index="19" nillable="true" ma:displayName="Image" ma:format="Thumbnail" ma:hidden="true" ma:internalName="Image" ma:readOnly="false">
      <xsd:simpleType>
        <xsd:restriction base="dms:Unknown"/>
      </xsd:simpleType>
    </xsd:element>
    <xsd:element name="Time" ma:index="20" nillable="true" ma:displayName="Time" ma:format="DateOnly" ma:hidden="true" ma:internalName="Tim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3dfbb-a1ba-4eec-ade0-064c068d391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B88954-83DD-4BCF-9E9F-7753F48466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FC489D-20B3-4D7A-B15B-7E6405A96CB7}">
  <ds:schemaRefs>
    <ds:schemaRef ds:uri="39da2621-7162-4bee-83bc-a417e48abdff"/>
    <ds:schemaRef ds:uri="cbf3dfbb-a1ba-4eec-ade0-064c068d39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57F250-EA09-4D23-B07B-E4F676218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da2621-7162-4bee-83bc-a417e48abdff"/>
    <ds:schemaRef ds:uri="cbf3dfbb-a1ba-4eec-ade0-064c068d39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5c71a0f-75e1-4c8f-90e2-641c9351dd98}" enabled="1" method="Standard" siteId="{3e0088dc-0629-4ae6-aa8c-813e7a296f5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Master Slides Only</Template>
  <TotalTime>235</TotalTime>
  <Words>506</Words>
  <Application>Microsoft Office PowerPoint</Application>
  <PresentationFormat>Widescreen</PresentationFormat>
  <Paragraphs>58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Verdana</vt:lpstr>
      <vt:lpstr>1_Office Theme</vt:lpstr>
      <vt:lpstr>PowerPoint Presentation</vt:lpstr>
      <vt:lpstr>Tech Tips – Count Occurrences within Cases</vt:lpstr>
      <vt:lpstr>Tech Tips – Count Occurrences within Cases</vt:lpstr>
      <vt:lpstr>Tech Tips – Count Occurrences within Cases</vt:lpstr>
      <vt:lpstr>Tech Tips – Count Occurrences within Cases</vt:lpstr>
      <vt:lpstr>Tech Tips – Count Occurrences within Cases</vt:lpstr>
      <vt:lpstr>Tech Tips – Count Occurrences within Cases</vt:lpstr>
      <vt:lpstr>Tech Tips – Count Occurrences within Cases</vt:lpstr>
      <vt:lpstr>SPSS Tech Tips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Miller</dc:creator>
  <cp:lastModifiedBy>Linda Anderson1</cp:lastModifiedBy>
  <cp:revision>12</cp:revision>
  <dcterms:created xsi:type="dcterms:W3CDTF">2021-09-09T15:46:28Z</dcterms:created>
  <dcterms:modified xsi:type="dcterms:W3CDTF">2023-02-04T14:48:26Z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0x010100615350862447F640B334893B05DDB9B7</vt:lpwstr>
  </property>
</Properties>
</file>